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67" r:id="rId15"/>
  </p:sldIdLst>
  <p:sldSz cx="20104100" cy="11309350"/>
  <p:notesSz cx="20104100" cy="1130935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6" d="100"/>
          <a:sy n="56" d="100"/>
        </p:scale>
        <p:origin x="68" y="9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20104099" cy="11306545"/>
          </a:xfrm>
          <a:prstGeom prst="rect">
            <a:avLst/>
          </a:prstGeom>
        </p:spPr>
      </p:pic>
      <p:sp>
        <p:nvSpPr>
          <p:cNvPr id="17" name="bg object 17"/>
          <p:cNvSpPr/>
          <p:nvPr/>
        </p:nvSpPr>
        <p:spPr>
          <a:xfrm>
            <a:off x="16356695" y="0"/>
            <a:ext cx="3747770" cy="9706610"/>
          </a:xfrm>
          <a:custGeom>
            <a:avLst/>
            <a:gdLst/>
            <a:ahLst/>
            <a:cxnLst/>
            <a:rect l="l" t="t" r="r" b="b"/>
            <a:pathLst>
              <a:path w="3747769" h="9706610">
                <a:moveTo>
                  <a:pt x="3747404" y="9706259"/>
                </a:moveTo>
                <a:lnTo>
                  <a:pt x="0" y="9706259"/>
                </a:lnTo>
                <a:lnTo>
                  <a:pt x="0" y="0"/>
                </a:lnTo>
                <a:lnTo>
                  <a:pt x="3747404" y="0"/>
                </a:lnTo>
                <a:lnTo>
                  <a:pt x="3747404" y="9706259"/>
                </a:lnTo>
                <a:close/>
              </a:path>
            </a:pathLst>
          </a:custGeom>
          <a:solidFill>
            <a:srgbClr val="772F3A"/>
          </a:solidFill>
        </p:spPr>
        <p:txBody>
          <a:bodyPr wrap="square" lIns="0" tIns="0" rIns="0" bIns="0" rtlCol="0"/>
          <a:lstStyle/>
          <a:p>
            <a:endParaRPr/>
          </a:p>
        </p:txBody>
      </p:sp>
      <p:pic>
        <p:nvPicPr>
          <p:cNvPr id="18" name="bg object 18"/>
          <p:cNvPicPr/>
          <p:nvPr/>
        </p:nvPicPr>
        <p:blipFill>
          <a:blip r:embed="rId3" cstate="print"/>
          <a:stretch>
            <a:fillRect/>
          </a:stretch>
        </p:blipFill>
        <p:spPr>
          <a:xfrm>
            <a:off x="10052050" y="0"/>
            <a:ext cx="6332791" cy="9702238"/>
          </a:xfrm>
          <a:prstGeom prst="rect">
            <a:avLst/>
          </a:prstGeom>
        </p:spPr>
      </p:pic>
      <p:sp>
        <p:nvSpPr>
          <p:cNvPr id="2" name="Holder 2"/>
          <p:cNvSpPr>
            <a:spLocks noGrp="1"/>
          </p:cNvSpPr>
          <p:nvPr>
            <p:ph type="ctrTitle"/>
          </p:nvPr>
        </p:nvSpPr>
        <p:spPr>
          <a:xfrm>
            <a:off x="952108" y="3252688"/>
            <a:ext cx="6677025" cy="1631950"/>
          </a:xfrm>
          <a:prstGeom prst="rect">
            <a:avLst/>
          </a:prstGeom>
        </p:spPr>
        <p:txBody>
          <a:bodyPr wrap="square" lIns="0" tIns="0" rIns="0" bIns="0">
            <a:spAutoFit/>
          </a:bodyPr>
          <a:lstStyle>
            <a:lvl1pPr>
              <a:defRPr sz="10500" b="0" i="0">
                <a:solidFill>
                  <a:schemeClr val="tx1"/>
                </a:solidFill>
                <a:latin typeface="Arial Narrow"/>
                <a:cs typeface="Arial Narrow"/>
              </a:defRPr>
            </a:lvl1pPr>
          </a:lstStyle>
          <a:p>
            <a:endParaRPr/>
          </a:p>
        </p:txBody>
      </p:sp>
      <p:sp>
        <p:nvSpPr>
          <p:cNvPr id="3" name="Holder 3"/>
          <p:cNvSpPr>
            <a:spLocks noGrp="1"/>
          </p:cNvSpPr>
          <p:nvPr>
            <p:ph type="subTitle" idx="4"/>
          </p:nvPr>
        </p:nvSpPr>
        <p:spPr>
          <a:xfrm>
            <a:off x="3015615" y="6333236"/>
            <a:ext cx="14072870" cy="282733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6/20/2024</a:t>
            </a:fld>
            <a:endParaRPr lang="en-US"/>
          </a:p>
        </p:txBody>
      </p:sp>
      <p:sp>
        <p:nvSpPr>
          <p:cNvPr id="6" name="Holder 6"/>
          <p:cNvSpPr>
            <a:spLocks noGrp="1"/>
          </p:cNvSpPr>
          <p:nvPr>
            <p:ph type="sldNum" sz="quarter" idx="7"/>
          </p:nvPr>
        </p:nvSpPr>
        <p:spPr/>
        <p:txBody>
          <a:bodyPr lIns="0" tIns="0" rIns="0" bIns="0"/>
          <a:lstStyle>
            <a:lvl1pPr>
              <a:defRPr sz="2950" b="0" i="0">
                <a:solidFill>
                  <a:schemeClr val="tx1"/>
                </a:solidFill>
                <a:latin typeface="Arial Narrow"/>
                <a:cs typeface="Arial Narrow"/>
              </a:defRPr>
            </a:lvl1pPr>
          </a:lstStyle>
          <a:p>
            <a:pPr marL="38100">
              <a:lnSpc>
                <a:spcPct val="100000"/>
              </a:lnSpc>
              <a:spcBef>
                <a:spcPts val="220"/>
              </a:spcBef>
            </a:pPr>
            <a:fld id="{81D60167-4931-47E6-BA6A-407CBD079E47}" type="slidenum">
              <a:rPr spc="-50" dirty="0"/>
              <a:t>‹#›</a:t>
            </a:fld>
            <a:endParaRPr spc="-5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0500" b="0" i="0">
                <a:solidFill>
                  <a:schemeClr val="tx1"/>
                </a:solidFill>
                <a:latin typeface="Arial Narrow"/>
                <a:cs typeface="Arial Narrow"/>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6/20/2024</a:t>
            </a:fld>
            <a:endParaRPr lang="en-US"/>
          </a:p>
        </p:txBody>
      </p:sp>
      <p:sp>
        <p:nvSpPr>
          <p:cNvPr id="6" name="Holder 6"/>
          <p:cNvSpPr>
            <a:spLocks noGrp="1"/>
          </p:cNvSpPr>
          <p:nvPr>
            <p:ph type="sldNum" sz="quarter" idx="7"/>
          </p:nvPr>
        </p:nvSpPr>
        <p:spPr/>
        <p:txBody>
          <a:bodyPr lIns="0" tIns="0" rIns="0" bIns="0"/>
          <a:lstStyle>
            <a:lvl1pPr>
              <a:defRPr sz="2950" b="0" i="0">
                <a:solidFill>
                  <a:schemeClr val="tx1"/>
                </a:solidFill>
                <a:latin typeface="Arial Narrow"/>
                <a:cs typeface="Arial Narrow"/>
              </a:defRPr>
            </a:lvl1pPr>
          </a:lstStyle>
          <a:p>
            <a:pPr marL="38100">
              <a:lnSpc>
                <a:spcPct val="100000"/>
              </a:lnSpc>
              <a:spcBef>
                <a:spcPts val="220"/>
              </a:spcBef>
            </a:pPr>
            <a:fld id="{81D60167-4931-47E6-BA6A-407CBD079E47}" type="slidenum">
              <a:rPr spc="-50" dirty="0"/>
              <a:t>‹#›</a:t>
            </a:fld>
            <a:endParaRPr spc="-5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0500" b="0" i="0">
                <a:solidFill>
                  <a:schemeClr val="tx1"/>
                </a:solidFill>
                <a:latin typeface="Arial Narrow"/>
                <a:cs typeface="Arial Narrow"/>
              </a:defRPr>
            </a:lvl1pPr>
          </a:lstStyle>
          <a:p>
            <a:endParaRPr/>
          </a:p>
        </p:txBody>
      </p:sp>
      <p:sp>
        <p:nvSpPr>
          <p:cNvPr id="3" name="Holder 3"/>
          <p:cNvSpPr>
            <a:spLocks noGrp="1"/>
          </p:cNvSpPr>
          <p:nvPr>
            <p:ph sz="half" idx="2"/>
          </p:nvPr>
        </p:nvSpPr>
        <p:spPr>
          <a:xfrm>
            <a:off x="1005205" y="2601150"/>
            <a:ext cx="8745284"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2601150"/>
            <a:ext cx="8745284" cy="746417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6/20/2024</a:t>
            </a:fld>
            <a:endParaRPr lang="en-US"/>
          </a:p>
        </p:txBody>
      </p:sp>
      <p:sp>
        <p:nvSpPr>
          <p:cNvPr id="7" name="Holder 7"/>
          <p:cNvSpPr>
            <a:spLocks noGrp="1"/>
          </p:cNvSpPr>
          <p:nvPr>
            <p:ph type="sldNum" sz="quarter" idx="7"/>
          </p:nvPr>
        </p:nvSpPr>
        <p:spPr/>
        <p:txBody>
          <a:bodyPr lIns="0" tIns="0" rIns="0" bIns="0"/>
          <a:lstStyle>
            <a:lvl1pPr>
              <a:defRPr sz="2950" b="0" i="0">
                <a:solidFill>
                  <a:schemeClr val="tx1"/>
                </a:solidFill>
                <a:latin typeface="Arial Narrow"/>
                <a:cs typeface="Arial Narrow"/>
              </a:defRPr>
            </a:lvl1pPr>
          </a:lstStyle>
          <a:p>
            <a:pPr marL="38100">
              <a:lnSpc>
                <a:spcPct val="100000"/>
              </a:lnSpc>
              <a:spcBef>
                <a:spcPts val="220"/>
              </a:spcBef>
            </a:pPr>
            <a:fld id="{81D60167-4931-47E6-BA6A-407CBD079E47}" type="slidenum">
              <a:rPr spc="-50" dirty="0"/>
              <a:t>‹#›</a:t>
            </a:fld>
            <a:endParaRPr spc="-5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20104099" cy="11306545"/>
          </a:xfrm>
          <a:prstGeom prst="rect">
            <a:avLst/>
          </a:prstGeom>
        </p:spPr>
      </p:pic>
      <p:sp>
        <p:nvSpPr>
          <p:cNvPr id="17" name="bg object 17"/>
          <p:cNvSpPr/>
          <p:nvPr/>
        </p:nvSpPr>
        <p:spPr>
          <a:xfrm>
            <a:off x="2010409" y="10176695"/>
            <a:ext cx="16083280" cy="1122045"/>
          </a:xfrm>
          <a:custGeom>
            <a:avLst/>
            <a:gdLst/>
            <a:ahLst/>
            <a:cxnLst/>
            <a:rect l="l" t="t" r="r" b="b"/>
            <a:pathLst>
              <a:path w="16083280" h="1122045">
                <a:moveTo>
                  <a:pt x="16083279" y="1121808"/>
                </a:moveTo>
                <a:lnTo>
                  <a:pt x="0" y="1121808"/>
                </a:lnTo>
                <a:lnTo>
                  <a:pt x="0" y="0"/>
                </a:lnTo>
                <a:lnTo>
                  <a:pt x="16083279" y="0"/>
                </a:lnTo>
                <a:lnTo>
                  <a:pt x="16083279" y="1121808"/>
                </a:lnTo>
                <a:close/>
              </a:path>
            </a:pathLst>
          </a:custGeom>
          <a:solidFill>
            <a:srgbClr val="772F3A"/>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10500" b="0" i="0">
                <a:solidFill>
                  <a:schemeClr val="tx1"/>
                </a:solidFill>
                <a:latin typeface="Arial Narrow"/>
                <a:cs typeface="Arial Narrow"/>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6/20/2024</a:t>
            </a:fld>
            <a:endParaRPr lang="en-US"/>
          </a:p>
        </p:txBody>
      </p:sp>
      <p:sp>
        <p:nvSpPr>
          <p:cNvPr id="5" name="Holder 5"/>
          <p:cNvSpPr>
            <a:spLocks noGrp="1"/>
          </p:cNvSpPr>
          <p:nvPr>
            <p:ph type="sldNum" sz="quarter" idx="7"/>
          </p:nvPr>
        </p:nvSpPr>
        <p:spPr/>
        <p:txBody>
          <a:bodyPr lIns="0" tIns="0" rIns="0" bIns="0"/>
          <a:lstStyle>
            <a:lvl1pPr>
              <a:defRPr sz="2950" b="0" i="0">
                <a:solidFill>
                  <a:schemeClr val="tx1"/>
                </a:solidFill>
                <a:latin typeface="Arial Narrow"/>
                <a:cs typeface="Arial Narrow"/>
              </a:defRPr>
            </a:lvl1pPr>
          </a:lstStyle>
          <a:p>
            <a:pPr marL="38100">
              <a:lnSpc>
                <a:spcPct val="100000"/>
              </a:lnSpc>
              <a:spcBef>
                <a:spcPts val="220"/>
              </a:spcBef>
            </a:pPr>
            <a:fld id="{81D60167-4931-47E6-BA6A-407CBD079E47}" type="slidenum">
              <a:rPr spc="-50" dirty="0"/>
              <a:t>‹#›</a:t>
            </a:fld>
            <a:endParaRPr spc="-5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6/20/2024</a:t>
            </a:fld>
            <a:endParaRPr lang="en-US"/>
          </a:p>
        </p:txBody>
      </p:sp>
      <p:sp>
        <p:nvSpPr>
          <p:cNvPr id="4" name="Holder 4"/>
          <p:cNvSpPr>
            <a:spLocks noGrp="1"/>
          </p:cNvSpPr>
          <p:nvPr>
            <p:ph type="sldNum" sz="quarter" idx="7"/>
          </p:nvPr>
        </p:nvSpPr>
        <p:spPr/>
        <p:txBody>
          <a:bodyPr lIns="0" tIns="0" rIns="0" bIns="0"/>
          <a:lstStyle>
            <a:lvl1pPr>
              <a:defRPr sz="2950" b="0" i="0">
                <a:solidFill>
                  <a:schemeClr val="tx1"/>
                </a:solidFill>
                <a:latin typeface="Arial Narrow"/>
                <a:cs typeface="Arial Narrow"/>
              </a:defRPr>
            </a:lvl1pPr>
          </a:lstStyle>
          <a:p>
            <a:pPr marL="38100">
              <a:lnSpc>
                <a:spcPct val="100000"/>
              </a:lnSpc>
              <a:spcBef>
                <a:spcPts val="220"/>
              </a:spcBef>
            </a:pPr>
            <a:fld id="{81D60167-4931-47E6-BA6A-407CBD079E47}" type="slidenum">
              <a:rPr spc="-50" dirty="0"/>
              <a:t>‹#›</a:t>
            </a:fld>
            <a:endParaRPr spc="-5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20104099" cy="11306545"/>
          </a:xfrm>
          <a:prstGeom prst="rect">
            <a:avLst/>
          </a:prstGeom>
        </p:spPr>
      </p:pic>
      <p:sp>
        <p:nvSpPr>
          <p:cNvPr id="2" name="Holder 2"/>
          <p:cNvSpPr>
            <a:spLocks noGrp="1"/>
          </p:cNvSpPr>
          <p:nvPr>
            <p:ph type="title"/>
          </p:nvPr>
        </p:nvSpPr>
        <p:spPr>
          <a:xfrm>
            <a:off x="2752807" y="1748459"/>
            <a:ext cx="14598485" cy="2790825"/>
          </a:xfrm>
          <a:prstGeom prst="rect">
            <a:avLst/>
          </a:prstGeom>
        </p:spPr>
        <p:txBody>
          <a:bodyPr wrap="square" lIns="0" tIns="0" rIns="0" bIns="0">
            <a:spAutoFit/>
          </a:bodyPr>
          <a:lstStyle>
            <a:lvl1pPr>
              <a:defRPr sz="10500" b="0" i="0">
                <a:solidFill>
                  <a:schemeClr val="tx1"/>
                </a:solidFill>
                <a:latin typeface="Arial Narrow"/>
                <a:cs typeface="Arial Narrow"/>
              </a:defRPr>
            </a:lvl1pPr>
          </a:lstStyle>
          <a:p>
            <a:endParaRPr/>
          </a:p>
        </p:txBody>
      </p:sp>
      <p:sp>
        <p:nvSpPr>
          <p:cNvPr id="3" name="Holder 3"/>
          <p:cNvSpPr>
            <a:spLocks noGrp="1"/>
          </p:cNvSpPr>
          <p:nvPr>
            <p:ph type="body" idx="1"/>
          </p:nvPr>
        </p:nvSpPr>
        <p:spPr>
          <a:xfrm>
            <a:off x="1005205" y="2601150"/>
            <a:ext cx="18093690"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6/20/2024</a:t>
            </a:fld>
            <a:endParaRPr lang="en-US"/>
          </a:p>
        </p:txBody>
      </p:sp>
      <p:sp>
        <p:nvSpPr>
          <p:cNvPr id="6" name="Holder 6"/>
          <p:cNvSpPr>
            <a:spLocks noGrp="1"/>
          </p:cNvSpPr>
          <p:nvPr>
            <p:ph type="sldNum" sz="quarter" idx="7"/>
          </p:nvPr>
        </p:nvSpPr>
        <p:spPr>
          <a:xfrm>
            <a:off x="509673" y="10477493"/>
            <a:ext cx="260984" cy="533400"/>
          </a:xfrm>
          <a:prstGeom prst="rect">
            <a:avLst/>
          </a:prstGeom>
        </p:spPr>
        <p:txBody>
          <a:bodyPr wrap="square" lIns="0" tIns="0" rIns="0" bIns="0">
            <a:spAutoFit/>
          </a:bodyPr>
          <a:lstStyle>
            <a:lvl1pPr>
              <a:defRPr sz="2950" b="0" i="0">
                <a:solidFill>
                  <a:schemeClr val="tx1"/>
                </a:solidFill>
                <a:latin typeface="Arial Narrow"/>
                <a:cs typeface="Arial Narrow"/>
              </a:defRPr>
            </a:lvl1pPr>
          </a:lstStyle>
          <a:p>
            <a:pPr marL="38100">
              <a:lnSpc>
                <a:spcPct val="100000"/>
              </a:lnSpc>
              <a:spcBef>
                <a:spcPts val="220"/>
              </a:spcBef>
            </a:pPr>
            <a:fld id="{81D60167-4931-47E6-BA6A-407CBD079E47}" type="slidenum">
              <a:rPr spc="-50" dirty="0"/>
              <a:t>‹#›</a:t>
            </a:fld>
            <a:endParaRPr spc="-5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239010" y="-386384"/>
            <a:ext cx="18093690" cy="9650095"/>
            <a:chOff x="2010409" y="0"/>
            <a:chExt cx="18093690" cy="9650095"/>
          </a:xfrm>
        </p:grpSpPr>
        <p:sp>
          <p:nvSpPr>
            <p:cNvPr id="3" name="object 3"/>
            <p:cNvSpPr/>
            <p:nvPr/>
          </p:nvSpPr>
          <p:spPr>
            <a:xfrm>
              <a:off x="12372061" y="0"/>
              <a:ext cx="7732395" cy="6377305"/>
            </a:xfrm>
            <a:custGeom>
              <a:avLst/>
              <a:gdLst/>
              <a:ahLst/>
              <a:cxnLst/>
              <a:rect l="l" t="t" r="r" b="b"/>
              <a:pathLst>
                <a:path w="7732394" h="6377305">
                  <a:moveTo>
                    <a:pt x="7732036" y="6377019"/>
                  </a:moveTo>
                  <a:lnTo>
                    <a:pt x="0" y="6377019"/>
                  </a:lnTo>
                  <a:lnTo>
                    <a:pt x="0" y="0"/>
                  </a:lnTo>
                  <a:lnTo>
                    <a:pt x="7732036" y="0"/>
                  </a:lnTo>
                  <a:lnTo>
                    <a:pt x="7732036" y="6377019"/>
                  </a:lnTo>
                  <a:close/>
                </a:path>
              </a:pathLst>
            </a:custGeom>
            <a:solidFill>
              <a:srgbClr val="772F3A"/>
            </a:solidFill>
          </p:spPr>
          <p:txBody>
            <a:bodyPr wrap="square" lIns="0" tIns="0" rIns="0" bIns="0" rtlCol="0"/>
            <a:lstStyle/>
            <a:p>
              <a:endParaRPr/>
            </a:p>
          </p:txBody>
        </p:sp>
        <p:pic>
          <p:nvPicPr>
            <p:cNvPr id="4" name="object 4"/>
            <p:cNvPicPr/>
            <p:nvPr/>
          </p:nvPicPr>
          <p:blipFill>
            <a:blip r:embed="rId2" cstate="print"/>
            <a:stretch>
              <a:fillRect/>
            </a:stretch>
          </p:blipFill>
          <p:spPr>
            <a:xfrm>
              <a:off x="2010409" y="1660598"/>
              <a:ext cx="16083279" cy="7985509"/>
            </a:xfrm>
            <a:prstGeom prst="rect">
              <a:avLst/>
            </a:prstGeom>
          </p:spPr>
        </p:pic>
        <p:sp>
          <p:nvSpPr>
            <p:cNvPr id="5" name="object 5"/>
            <p:cNvSpPr/>
            <p:nvPr/>
          </p:nvSpPr>
          <p:spPr>
            <a:xfrm>
              <a:off x="2010409" y="1660598"/>
              <a:ext cx="16083280" cy="7989570"/>
            </a:xfrm>
            <a:custGeom>
              <a:avLst/>
              <a:gdLst/>
              <a:ahLst/>
              <a:cxnLst/>
              <a:rect l="l" t="t" r="r" b="b"/>
              <a:pathLst>
                <a:path w="16083280" h="7989570">
                  <a:moveTo>
                    <a:pt x="16083279" y="7989369"/>
                  </a:moveTo>
                  <a:lnTo>
                    <a:pt x="0" y="7989369"/>
                  </a:lnTo>
                  <a:lnTo>
                    <a:pt x="0" y="0"/>
                  </a:lnTo>
                  <a:lnTo>
                    <a:pt x="16083279" y="0"/>
                  </a:lnTo>
                  <a:lnTo>
                    <a:pt x="16083279" y="7989369"/>
                  </a:lnTo>
                  <a:close/>
                </a:path>
              </a:pathLst>
            </a:custGeom>
            <a:solidFill>
              <a:srgbClr val="FF8100">
                <a:alpha val="10198"/>
              </a:srgbClr>
            </a:solidFill>
          </p:spPr>
          <p:txBody>
            <a:bodyPr wrap="square" lIns="0" tIns="0" rIns="0" bIns="0" rtlCol="0"/>
            <a:lstStyle/>
            <a:p>
              <a:endParaRPr/>
            </a:p>
          </p:txBody>
        </p:sp>
      </p:grpSp>
      <p:sp>
        <p:nvSpPr>
          <p:cNvPr id="6" name="object 6"/>
          <p:cNvSpPr txBox="1"/>
          <p:nvPr/>
        </p:nvSpPr>
        <p:spPr>
          <a:xfrm>
            <a:off x="2355850" y="2436898"/>
            <a:ext cx="10972800" cy="3824252"/>
          </a:xfrm>
          <a:prstGeom prst="rect">
            <a:avLst/>
          </a:prstGeom>
        </p:spPr>
        <p:txBody>
          <a:bodyPr vert="horz" wrap="square" lIns="0" tIns="363855" rIns="0" bIns="0" rtlCol="0">
            <a:spAutoFit/>
          </a:bodyPr>
          <a:lstStyle/>
          <a:p>
            <a:pPr marL="12700" marR="5080">
              <a:lnSpc>
                <a:spcPct val="77600"/>
              </a:lnSpc>
              <a:spcBef>
                <a:spcPts val="2865"/>
              </a:spcBef>
            </a:pPr>
            <a:r>
              <a:rPr lang="en-IN" sz="7200" b="1" dirty="0">
                <a:solidFill>
                  <a:schemeClr val="bg1"/>
                </a:solidFill>
              </a:rPr>
              <a:t>EDA</a:t>
            </a:r>
            <a:r>
              <a:rPr lang="en-IN" sz="6000" b="1" dirty="0">
                <a:solidFill>
                  <a:schemeClr val="bg1"/>
                </a:solidFill>
              </a:rPr>
              <a:t>(Multivariate And Bivariate Analysis)</a:t>
            </a:r>
            <a:r>
              <a:rPr lang="en-IN" sz="7200" b="1" dirty="0">
                <a:solidFill>
                  <a:schemeClr val="bg1"/>
                </a:solidFill>
              </a:rPr>
              <a:t>Insights And Strategic Recommendations</a:t>
            </a:r>
            <a:endParaRPr sz="7200" b="1" dirty="0">
              <a:solidFill>
                <a:schemeClr val="bg1"/>
              </a:solidFill>
              <a:latin typeface="Arial Narrow"/>
              <a:cs typeface="Arial Narrow"/>
            </a:endParaRPr>
          </a:p>
        </p:txBody>
      </p:sp>
      <p:grpSp>
        <p:nvGrpSpPr>
          <p:cNvPr id="7" name="object 7"/>
          <p:cNvGrpSpPr/>
          <p:nvPr/>
        </p:nvGrpSpPr>
        <p:grpSpPr>
          <a:xfrm>
            <a:off x="0" y="612086"/>
            <a:ext cx="16060419" cy="10694670"/>
            <a:chOff x="0" y="612086"/>
            <a:chExt cx="16060419" cy="10694670"/>
          </a:xfrm>
        </p:grpSpPr>
        <p:sp>
          <p:nvSpPr>
            <p:cNvPr id="8" name="object 8"/>
            <p:cNvSpPr/>
            <p:nvPr/>
          </p:nvSpPr>
          <p:spPr>
            <a:xfrm>
              <a:off x="0" y="9649967"/>
              <a:ext cx="2010410" cy="1656714"/>
            </a:xfrm>
            <a:custGeom>
              <a:avLst/>
              <a:gdLst/>
              <a:ahLst/>
              <a:cxnLst/>
              <a:rect l="l" t="t" r="r" b="b"/>
              <a:pathLst>
                <a:path w="2010410" h="1656715">
                  <a:moveTo>
                    <a:pt x="2010409" y="1656577"/>
                  </a:moveTo>
                  <a:lnTo>
                    <a:pt x="0" y="1656577"/>
                  </a:lnTo>
                  <a:lnTo>
                    <a:pt x="0" y="0"/>
                  </a:lnTo>
                  <a:lnTo>
                    <a:pt x="2010409" y="0"/>
                  </a:lnTo>
                  <a:lnTo>
                    <a:pt x="2010409" y="1656577"/>
                  </a:lnTo>
                  <a:close/>
                </a:path>
              </a:pathLst>
            </a:custGeom>
            <a:solidFill>
              <a:srgbClr val="E7CCCC"/>
            </a:solidFill>
          </p:spPr>
          <p:txBody>
            <a:bodyPr wrap="square" lIns="0" tIns="0" rIns="0" bIns="0" rtlCol="0"/>
            <a:lstStyle/>
            <a:p>
              <a:endParaRPr/>
            </a:p>
          </p:txBody>
        </p:sp>
        <p:sp>
          <p:nvSpPr>
            <p:cNvPr id="9" name="object 9"/>
            <p:cNvSpPr/>
            <p:nvPr/>
          </p:nvSpPr>
          <p:spPr>
            <a:xfrm>
              <a:off x="15463130" y="612086"/>
              <a:ext cx="597535" cy="528955"/>
            </a:xfrm>
            <a:custGeom>
              <a:avLst/>
              <a:gdLst/>
              <a:ahLst/>
              <a:cxnLst/>
              <a:rect l="l" t="t" r="r" b="b"/>
              <a:pathLst>
                <a:path w="597534" h="528955">
                  <a:moveTo>
                    <a:pt x="425503" y="528904"/>
                  </a:moveTo>
                  <a:lnTo>
                    <a:pt x="171459" y="528904"/>
                  </a:lnTo>
                  <a:lnTo>
                    <a:pt x="159864" y="527366"/>
                  </a:lnTo>
                  <a:lnTo>
                    <a:pt x="5954" y="286673"/>
                  </a:lnTo>
                  <a:lnTo>
                    <a:pt x="0" y="264451"/>
                  </a:lnTo>
                  <a:lnTo>
                    <a:pt x="1488" y="253043"/>
                  </a:lnTo>
                  <a:lnTo>
                    <a:pt x="132971" y="22220"/>
                  </a:lnTo>
                  <a:lnTo>
                    <a:pt x="171459" y="0"/>
                  </a:lnTo>
                  <a:lnTo>
                    <a:pt x="425503" y="0"/>
                  </a:lnTo>
                  <a:lnTo>
                    <a:pt x="463990" y="22220"/>
                  </a:lnTo>
                  <a:lnTo>
                    <a:pt x="476819" y="44440"/>
                  </a:lnTo>
                  <a:lnTo>
                    <a:pt x="171459" y="44440"/>
                  </a:lnTo>
                  <a:lnTo>
                    <a:pt x="44440" y="264451"/>
                  </a:lnTo>
                  <a:lnTo>
                    <a:pt x="171459" y="484463"/>
                  </a:lnTo>
                  <a:lnTo>
                    <a:pt x="476819" y="484463"/>
                  </a:lnTo>
                  <a:lnTo>
                    <a:pt x="463990" y="506684"/>
                  </a:lnTo>
                  <a:lnTo>
                    <a:pt x="456861" y="515956"/>
                  </a:lnTo>
                  <a:lnTo>
                    <a:pt x="447725" y="522950"/>
                  </a:lnTo>
                  <a:lnTo>
                    <a:pt x="437099" y="527366"/>
                  </a:lnTo>
                  <a:lnTo>
                    <a:pt x="425503" y="528904"/>
                  </a:lnTo>
                  <a:close/>
                </a:path>
                <a:path w="597534" h="528955">
                  <a:moveTo>
                    <a:pt x="476819" y="484463"/>
                  </a:moveTo>
                  <a:lnTo>
                    <a:pt x="425503" y="484463"/>
                  </a:lnTo>
                  <a:lnTo>
                    <a:pt x="552526" y="264451"/>
                  </a:lnTo>
                  <a:lnTo>
                    <a:pt x="425503" y="44440"/>
                  </a:lnTo>
                  <a:lnTo>
                    <a:pt x="476819" y="44440"/>
                  </a:lnTo>
                  <a:lnTo>
                    <a:pt x="591013" y="242231"/>
                  </a:lnTo>
                  <a:lnTo>
                    <a:pt x="595478" y="253043"/>
                  </a:lnTo>
                  <a:lnTo>
                    <a:pt x="596967" y="264451"/>
                  </a:lnTo>
                  <a:lnTo>
                    <a:pt x="595478" y="275861"/>
                  </a:lnTo>
                  <a:lnTo>
                    <a:pt x="591013" y="286673"/>
                  </a:lnTo>
                  <a:lnTo>
                    <a:pt x="476819" y="484463"/>
                  </a:lnTo>
                  <a:close/>
                </a:path>
              </a:pathLst>
            </a:custGeom>
            <a:solidFill>
              <a:srgbClr val="FFFFFF"/>
            </a:solidFill>
          </p:spPr>
          <p:txBody>
            <a:bodyPr wrap="square" lIns="0" tIns="0" rIns="0" bIns="0" rtlCol="0"/>
            <a:lstStyle/>
            <a:p>
              <a:endParaRPr/>
            </a:p>
          </p:txBody>
        </p:sp>
      </p:grpSp>
      <p:sp>
        <p:nvSpPr>
          <p:cNvPr id="10" name="object 10"/>
          <p:cNvSpPr txBox="1"/>
          <p:nvPr/>
        </p:nvSpPr>
        <p:spPr>
          <a:xfrm>
            <a:off x="2203450" y="8291297"/>
            <a:ext cx="5943600" cy="468717"/>
          </a:xfrm>
          <a:prstGeom prst="rect">
            <a:avLst/>
          </a:prstGeom>
        </p:spPr>
        <p:txBody>
          <a:bodyPr vert="horz" wrap="square" lIns="0" tIns="14604" rIns="0" bIns="0" rtlCol="0">
            <a:spAutoFit/>
          </a:bodyPr>
          <a:lstStyle/>
          <a:p>
            <a:pPr marL="12700">
              <a:lnSpc>
                <a:spcPct val="100000"/>
              </a:lnSpc>
              <a:spcBef>
                <a:spcPts val="114"/>
              </a:spcBef>
            </a:pPr>
            <a:r>
              <a:rPr sz="2950" b="1" spc="75" dirty="0">
                <a:solidFill>
                  <a:srgbClr val="FFFFFF"/>
                </a:solidFill>
                <a:latin typeface="Arial Narrow"/>
                <a:cs typeface="Arial Narrow"/>
              </a:rPr>
              <a:t>Presented</a:t>
            </a:r>
            <a:r>
              <a:rPr sz="2950" b="1" spc="210" dirty="0">
                <a:solidFill>
                  <a:srgbClr val="FFFFFF"/>
                </a:solidFill>
                <a:latin typeface="Arial Narrow"/>
                <a:cs typeface="Arial Narrow"/>
              </a:rPr>
              <a:t> </a:t>
            </a:r>
            <a:r>
              <a:rPr sz="2950" b="1" dirty="0">
                <a:solidFill>
                  <a:srgbClr val="FFFFFF"/>
                </a:solidFill>
                <a:latin typeface="Arial Narrow"/>
                <a:cs typeface="Arial Narrow"/>
              </a:rPr>
              <a:t>by</a:t>
            </a:r>
            <a:r>
              <a:rPr sz="2950" b="1" spc="210" dirty="0">
                <a:solidFill>
                  <a:srgbClr val="FFFFFF"/>
                </a:solidFill>
                <a:latin typeface="Arial Narrow"/>
                <a:cs typeface="Arial Narrow"/>
              </a:rPr>
              <a:t> </a:t>
            </a:r>
            <a:r>
              <a:rPr lang="en-IN" sz="2950" b="1" spc="70" dirty="0">
                <a:solidFill>
                  <a:srgbClr val="FFFFFF"/>
                </a:solidFill>
                <a:latin typeface="Arial Narrow"/>
                <a:cs typeface="Arial Narrow"/>
              </a:rPr>
              <a:t>Purushottam Mitra</a:t>
            </a:r>
            <a:endParaRPr sz="2950" b="1" dirty="0">
              <a:latin typeface="Arial Narrow"/>
              <a:cs typeface="Arial Narrow"/>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43348" y="10477493"/>
            <a:ext cx="381000" cy="533400"/>
          </a:xfrm>
          <a:prstGeom prst="rect">
            <a:avLst/>
          </a:prstGeom>
        </p:spPr>
        <p:txBody>
          <a:bodyPr vert="horz" wrap="square" lIns="0" tIns="27940" rIns="0" bIns="0" rtlCol="0">
            <a:spAutoFit/>
          </a:bodyPr>
          <a:lstStyle/>
          <a:p>
            <a:pPr marL="12700">
              <a:lnSpc>
                <a:spcPct val="100000"/>
              </a:lnSpc>
              <a:spcBef>
                <a:spcPts val="220"/>
              </a:spcBef>
            </a:pPr>
            <a:r>
              <a:rPr sz="2950" spc="-25" dirty="0">
                <a:latin typeface="Arial Narrow"/>
                <a:cs typeface="Arial Narrow"/>
              </a:rPr>
              <a:t>10</a:t>
            </a:r>
            <a:endParaRPr sz="2950">
              <a:latin typeface="Arial Narrow"/>
              <a:cs typeface="Arial Narrow"/>
            </a:endParaRPr>
          </a:p>
        </p:txBody>
      </p:sp>
      <p:sp>
        <p:nvSpPr>
          <p:cNvPr id="6" name="TextBox 5">
            <a:extLst>
              <a:ext uri="{FF2B5EF4-FFF2-40B4-BE49-F238E27FC236}">
                <a16:creationId xmlns:a16="http://schemas.microsoft.com/office/drawing/2014/main" id="{179E6FE7-7C1A-42C4-971D-6708292B2B14}"/>
              </a:ext>
            </a:extLst>
          </p:cNvPr>
          <p:cNvSpPr txBox="1"/>
          <p:nvPr/>
        </p:nvSpPr>
        <p:spPr>
          <a:xfrm>
            <a:off x="222250" y="2073275"/>
            <a:ext cx="9067800" cy="5262979"/>
          </a:xfrm>
          <a:prstGeom prst="rect">
            <a:avLst/>
          </a:prstGeom>
          <a:noFill/>
        </p:spPr>
        <p:txBody>
          <a:bodyPr wrap="square">
            <a:spAutoFit/>
          </a:bodyPr>
          <a:lstStyle/>
          <a:p>
            <a:pPr algn="l"/>
            <a:r>
              <a:rPr lang="en-US" sz="2400" b="1" i="0" dirty="0">
                <a:solidFill>
                  <a:schemeClr val="tx1"/>
                </a:solidFill>
                <a:effectLst/>
                <a:latin typeface="system-ui"/>
              </a:rPr>
              <a:t>Analysis:</a:t>
            </a:r>
          </a:p>
          <a:p>
            <a:pPr algn="l">
              <a:buFont typeface="Arial" panose="020B0604020202020204" pitchFamily="34" charset="0"/>
              <a:buChar char="•"/>
            </a:pPr>
            <a:r>
              <a:rPr lang="en-US" sz="2400" b="1" i="0" dirty="0">
                <a:solidFill>
                  <a:schemeClr val="tx1"/>
                </a:solidFill>
                <a:effectLst/>
                <a:latin typeface="system-ui"/>
              </a:rPr>
              <a:t>Moderate Correlation: </a:t>
            </a:r>
            <a:r>
              <a:rPr lang="en-US" sz="2400" b="0" i="0" dirty="0">
                <a:solidFill>
                  <a:schemeClr val="tx1"/>
                </a:solidFill>
                <a:effectLst/>
                <a:latin typeface="system-ui"/>
              </a:rPr>
              <a:t>The analysis shows that face emotion is moderately correlated with total engagement.</a:t>
            </a:r>
          </a:p>
          <a:p>
            <a:pPr algn="l">
              <a:buFont typeface="Arial" panose="020B0604020202020204" pitchFamily="34" charset="0"/>
              <a:buChar char="•"/>
            </a:pPr>
            <a:r>
              <a:rPr lang="en-US" sz="2400" b="1" i="0" dirty="0">
                <a:solidFill>
                  <a:schemeClr val="tx1"/>
                </a:solidFill>
                <a:effectLst/>
                <a:latin typeface="system-ui"/>
              </a:rPr>
              <a:t>Joyous Faces: </a:t>
            </a:r>
            <a:r>
              <a:rPr lang="en-US" sz="2400" b="0" i="0" dirty="0">
                <a:solidFill>
                  <a:schemeClr val="tx1"/>
                </a:solidFill>
                <a:effectLst/>
                <a:latin typeface="system-ui"/>
              </a:rPr>
              <a:t>Joyous faces tend to attract more views and engagements compared to other emotions, such as surprise.</a:t>
            </a:r>
          </a:p>
          <a:p>
            <a:pPr algn="l"/>
            <a:r>
              <a:rPr lang="en-US" sz="2400" b="1" i="0" dirty="0">
                <a:solidFill>
                  <a:schemeClr val="tx1"/>
                </a:solidFill>
                <a:effectLst/>
                <a:latin typeface="system-ui"/>
              </a:rPr>
              <a:t>Recommendations:</a:t>
            </a:r>
          </a:p>
          <a:p>
            <a:pPr algn="l">
              <a:buFont typeface="Arial" panose="020B0604020202020204" pitchFamily="34" charset="0"/>
              <a:buChar char="•"/>
            </a:pPr>
            <a:r>
              <a:rPr lang="en-US" sz="2400" b="1" i="0" dirty="0">
                <a:solidFill>
                  <a:schemeClr val="tx1"/>
                </a:solidFill>
                <a:effectLst/>
                <a:latin typeface="system-ui"/>
              </a:rPr>
              <a:t>Use Joyful Images: </a:t>
            </a:r>
            <a:r>
              <a:rPr lang="en-US" sz="2400" b="0" i="0" dirty="0">
                <a:solidFill>
                  <a:schemeClr val="tx1"/>
                </a:solidFill>
                <a:effectLst/>
                <a:latin typeface="system-ui"/>
              </a:rPr>
              <a:t>Focus on using images with joyful expressions to increase engagement.</a:t>
            </a:r>
          </a:p>
          <a:p>
            <a:pPr algn="l">
              <a:buFont typeface="Arial" panose="020B0604020202020204" pitchFamily="34" charset="0"/>
              <a:buChar char="•"/>
            </a:pPr>
            <a:r>
              <a:rPr lang="en-US" sz="2400" b="1" i="0" dirty="0">
                <a:solidFill>
                  <a:schemeClr val="tx1"/>
                </a:solidFill>
                <a:effectLst/>
                <a:latin typeface="system-ui"/>
              </a:rPr>
              <a:t>A/B Testing: </a:t>
            </a:r>
            <a:r>
              <a:rPr lang="en-US" sz="2400" b="0" i="0" dirty="0">
                <a:solidFill>
                  <a:schemeClr val="tx1"/>
                </a:solidFill>
                <a:effectLst/>
                <a:latin typeface="system-ui"/>
              </a:rPr>
              <a:t>Conduct A/B testing with different face emotions to further refine the most effective types of facial expressions.</a:t>
            </a:r>
          </a:p>
          <a:p>
            <a:pPr algn="l">
              <a:buFont typeface="Arial" panose="020B0604020202020204" pitchFamily="34" charset="0"/>
              <a:buChar char="•"/>
            </a:pPr>
            <a:r>
              <a:rPr lang="en-US" sz="2400" b="1" i="0" dirty="0">
                <a:solidFill>
                  <a:schemeClr val="tx1"/>
                </a:solidFill>
                <a:effectLst/>
                <a:latin typeface="system-ui"/>
              </a:rPr>
              <a:t>Regular Analysis: </a:t>
            </a:r>
            <a:r>
              <a:rPr lang="en-US" sz="2400" b="0" i="0" dirty="0">
                <a:solidFill>
                  <a:schemeClr val="tx1"/>
                </a:solidFill>
                <a:effectLst/>
                <a:latin typeface="system-ui"/>
              </a:rPr>
              <a:t>Analyze engagement patterns regularly to stay updated with audience preferences and trends.</a:t>
            </a:r>
          </a:p>
          <a:p>
            <a:pPr algn="l">
              <a:buFont typeface="Arial" panose="020B0604020202020204" pitchFamily="34" charset="0"/>
              <a:buChar char="•"/>
            </a:pPr>
            <a:r>
              <a:rPr lang="en-US" sz="2400" b="1" i="0" dirty="0">
                <a:solidFill>
                  <a:schemeClr val="tx1"/>
                </a:solidFill>
                <a:effectLst/>
                <a:latin typeface="system-ui"/>
              </a:rPr>
              <a:t>Content Context: </a:t>
            </a:r>
            <a:r>
              <a:rPr lang="en-US" sz="2400" b="0" i="0" dirty="0">
                <a:solidFill>
                  <a:schemeClr val="tx1"/>
                </a:solidFill>
                <a:effectLst/>
                <a:latin typeface="system-ui"/>
              </a:rPr>
              <a:t>Ensure that the context and content of the images align with the overall message and branding strategy.</a:t>
            </a:r>
          </a:p>
        </p:txBody>
      </p:sp>
      <p:sp>
        <p:nvSpPr>
          <p:cNvPr id="8" name="TextBox 7">
            <a:extLst>
              <a:ext uri="{FF2B5EF4-FFF2-40B4-BE49-F238E27FC236}">
                <a16:creationId xmlns:a16="http://schemas.microsoft.com/office/drawing/2014/main" id="{D3ED5D57-4DBE-4F57-8E3B-D6CE0541A727}"/>
              </a:ext>
            </a:extLst>
          </p:cNvPr>
          <p:cNvSpPr txBox="1"/>
          <p:nvPr/>
        </p:nvSpPr>
        <p:spPr>
          <a:xfrm>
            <a:off x="3727450" y="526415"/>
            <a:ext cx="10052684" cy="646331"/>
          </a:xfrm>
          <a:prstGeom prst="rect">
            <a:avLst/>
          </a:prstGeom>
          <a:noFill/>
        </p:spPr>
        <p:txBody>
          <a:bodyPr wrap="square">
            <a:spAutoFit/>
          </a:bodyPr>
          <a:lstStyle/>
          <a:p>
            <a:pPr algn="l"/>
            <a:r>
              <a:rPr lang="en-US" sz="3600" b="1" dirty="0">
                <a:solidFill>
                  <a:schemeClr val="tx1"/>
                </a:solidFill>
                <a:latin typeface="system-ui"/>
              </a:rPr>
              <a:t>Face Emotions</a:t>
            </a:r>
            <a:r>
              <a:rPr lang="en-US" sz="3600" b="1" i="0" dirty="0">
                <a:solidFill>
                  <a:schemeClr val="tx1"/>
                </a:solidFill>
                <a:effectLst/>
                <a:latin typeface="system-ui"/>
              </a:rPr>
              <a:t> VS Total Engagement and its Rate</a:t>
            </a:r>
          </a:p>
        </p:txBody>
      </p:sp>
      <p:pic>
        <p:nvPicPr>
          <p:cNvPr id="10" name="Picture 9">
            <a:extLst>
              <a:ext uri="{FF2B5EF4-FFF2-40B4-BE49-F238E27FC236}">
                <a16:creationId xmlns:a16="http://schemas.microsoft.com/office/drawing/2014/main" id="{403DB2B1-40EC-4FB2-B626-72DF8A5AB9CB}"/>
              </a:ext>
            </a:extLst>
          </p:cNvPr>
          <p:cNvPicPr>
            <a:picLocks noChangeAspect="1"/>
          </p:cNvPicPr>
          <p:nvPr/>
        </p:nvPicPr>
        <p:blipFill rotWithShape="1">
          <a:blip r:embed="rId2">
            <a:extLst>
              <a:ext uri="{28A0092B-C50C-407E-A947-70E740481C1C}">
                <a14:useLocalDpi xmlns:a14="http://schemas.microsoft.com/office/drawing/2010/main" val="0"/>
              </a:ext>
            </a:extLst>
          </a:blip>
          <a:srcRect l="13676" t="26951" r="47008" b="17799"/>
          <a:stretch/>
        </p:blipFill>
        <p:spPr>
          <a:xfrm>
            <a:off x="11576050" y="1387475"/>
            <a:ext cx="7010400" cy="62484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3747770" cy="9706610"/>
          </a:xfrm>
          <a:custGeom>
            <a:avLst/>
            <a:gdLst/>
            <a:ahLst/>
            <a:cxnLst/>
            <a:rect l="l" t="t" r="r" b="b"/>
            <a:pathLst>
              <a:path w="3747770" h="9706610">
                <a:moveTo>
                  <a:pt x="3747404" y="9706259"/>
                </a:moveTo>
                <a:lnTo>
                  <a:pt x="0" y="9706259"/>
                </a:lnTo>
                <a:lnTo>
                  <a:pt x="0" y="0"/>
                </a:lnTo>
                <a:lnTo>
                  <a:pt x="3747404" y="0"/>
                </a:lnTo>
                <a:lnTo>
                  <a:pt x="3747404" y="9706259"/>
                </a:lnTo>
                <a:close/>
              </a:path>
            </a:pathLst>
          </a:custGeom>
          <a:solidFill>
            <a:srgbClr val="772F3A"/>
          </a:solidFill>
        </p:spPr>
        <p:txBody>
          <a:bodyPr wrap="square" lIns="0" tIns="0" rIns="0" bIns="0" rtlCol="0"/>
          <a:lstStyle/>
          <a:p>
            <a:endParaRPr/>
          </a:p>
        </p:txBody>
      </p:sp>
      <p:sp>
        <p:nvSpPr>
          <p:cNvPr id="5" name="object 5"/>
          <p:cNvSpPr txBox="1"/>
          <p:nvPr/>
        </p:nvSpPr>
        <p:spPr>
          <a:xfrm>
            <a:off x="455411" y="10477493"/>
            <a:ext cx="356870" cy="533400"/>
          </a:xfrm>
          <a:prstGeom prst="rect">
            <a:avLst/>
          </a:prstGeom>
        </p:spPr>
        <p:txBody>
          <a:bodyPr vert="horz" wrap="square" lIns="0" tIns="27940" rIns="0" bIns="0" rtlCol="0">
            <a:spAutoFit/>
          </a:bodyPr>
          <a:lstStyle/>
          <a:p>
            <a:pPr marL="12700">
              <a:lnSpc>
                <a:spcPct val="100000"/>
              </a:lnSpc>
              <a:spcBef>
                <a:spcPts val="220"/>
              </a:spcBef>
            </a:pPr>
            <a:r>
              <a:rPr sz="2950" spc="-25" dirty="0">
                <a:latin typeface="Arial Narrow"/>
                <a:cs typeface="Arial Narrow"/>
              </a:rPr>
              <a:t>11</a:t>
            </a:r>
            <a:endParaRPr sz="2950">
              <a:latin typeface="Arial Narrow"/>
              <a:cs typeface="Arial Narrow"/>
            </a:endParaRPr>
          </a:p>
        </p:txBody>
      </p:sp>
      <p:sp>
        <p:nvSpPr>
          <p:cNvPr id="9" name="TextBox 8">
            <a:extLst>
              <a:ext uri="{FF2B5EF4-FFF2-40B4-BE49-F238E27FC236}">
                <a16:creationId xmlns:a16="http://schemas.microsoft.com/office/drawing/2014/main" id="{086B01C7-3BF4-4FF2-B21E-76612538A95A}"/>
              </a:ext>
            </a:extLst>
          </p:cNvPr>
          <p:cNvSpPr txBox="1"/>
          <p:nvPr/>
        </p:nvSpPr>
        <p:spPr>
          <a:xfrm>
            <a:off x="6013450" y="0"/>
            <a:ext cx="10662284" cy="646331"/>
          </a:xfrm>
          <a:prstGeom prst="rect">
            <a:avLst/>
          </a:prstGeom>
          <a:noFill/>
        </p:spPr>
        <p:txBody>
          <a:bodyPr wrap="square">
            <a:spAutoFit/>
          </a:bodyPr>
          <a:lstStyle/>
          <a:p>
            <a:pPr algn="l"/>
            <a:r>
              <a:rPr lang="en-US" sz="3600" b="1" i="0" dirty="0">
                <a:solidFill>
                  <a:schemeClr val="tx1"/>
                </a:solidFill>
                <a:effectLst/>
                <a:latin typeface="system-ui"/>
              </a:rPr>
              <a:t>Number Of Persons VS Total Engagement and its Rate</a:t>
            </a:r>
          </a:p>
        </p:txBody>
      </p:sp>
      <p:sp>
        <p:nvSpPr>
          <p:cNvPr id="11" name="TextBox 10">
            <a:extLst>
              <a:ext uri="{FF2B5EF4-FFF2-40B4-BE49-F238E27FC236}">
                <a16:creationId xmlns:a16="http://schemas.microsoft.com/office/drawing/2014/main" id="{E4A58E60-2CC2-48EA-A647-F09404DB2473}"/>
              </a:ext>
            </a:extLst>
          </p:cNvPr>
          <p:cNvSpPr txBox="1"/>
          <p:nvPr/>
        </p:nvSpPr>
        <p:spPr>
          <a:xfrm>
            <a:off x="3956050" y="777875"/>
            <a:ext cx="14859000" cy="6817251"/>
          </a:xfrm>
          <a:prstGeom prst="rect">
            <a:avLst/>
          </a:prstGeom>
          <a:noFill/>
        </p:spPr>
        <p:txBody>
          <a:bodyPr wrap="square">
            <a:spAutoFit/>
          </a:bodyPr>
          <a:lstStyle/>
          <a:p>
            <a:pPr algn="l"/>
            <a:r>
              <a:rPr lang="en-US" sz="2300" b="1" i="0" dirty="0">
                <a:solidFill>
                  <a:schemeClr val="tx1"/>
                </a:solidFill>
                <a:effectLst/>
                <a:latin typeface="system-ui"/>
              </a:rPr>
              <a:t>Analysis</a:t>
            </a:r>
          </a:p>
          <a:p>
            <a:pPr algn="l">
              <a:buFont typeface="Arial" panose="020B0604020202020204" pitchFamily="34" charset="0"/>
              <a:buChar char="•"/>
            </a:pPr>
            <a:r>
              <a:rPr lang="en-US" sz="2300" b="0" i="0" dirty="0">
                <a:solidFill>
                  <a:schemeClr val="tx1"/>
                </a:solidFill>
                <a:effectLst/>
                <a:latin typeface="system-ui"/>
              </a:rPr>
              <a:t>From Analysis it appears that the number of persons in the images has a weak correlation with total engagement. This suggests that simply increasing the number of people in an image does not significantly boost engagement metrics such as likes, comments, and shares. Instead, other factors may be more influential in driving engagement.</a:t>
            </a:r>
          </a:p>
          <a:p>
            <a:pPr algn="l"/>
            <a:r>
              <a:rPr lang="en-US" sz="2300" b="1" i="0" dirty="0">
                <a:solidFill>
                  <a:schemeClr val="tx1"/>
                </a:solidFill>
                <a:effectLst/>
                <a:latin typeface="system-ui"/>
              </a:rPr>
              <a:t>Recommendations</a:t>
            </a:r>
          </a:p>
          <a:p>
            <a:pPr algn="l">
              <a:buFont typeface="Arial" panose="020B0604020202020204" pitchFamily="34" charset="0"/>
              <a:buChar char="•"/>
            </a:pPr>
            <a:r>
              <a:rPr lang="en-US" sz="2300" b="1" i="0" dirty="0">
                <a:solidFill>
                  <a:schemeClr val="tx1"/>
                </a:solidFill>
                <a:effectLst/>
                <a:latin typeface="system-ui"/>
              </a:rPr>
              <a:t>Focus on Image Subject: </a:t>
            </a:r>
            <a:r>
              <a:rPr lang="en-US" sz="2300" b="0" i="0" dirty="0">
                <a:solidFill>
                  <a:schemeClr val="tx1"/>
                </a:solidFill>
                <a:effectLst/>
                <a:latin typeface="system-ui"/>
              </a:rPr>
              <a:t>Instead of increasing the number of persons in an image, pay attention to the subject matter of the image. Ensure that the subject is relevant, interesting, and aligns with your audience’s interests.</a:t>
            </a:r>
          </a:p>
          <a:p>
            <a:pPr algn="l">
              <a:buFont typeface="Arial" panose="020B0604020202020204" pitchFamily="34" charset="0"/>
              <a:buChar char="•"/>
            </a:pPr>
            <a:r>
              <a:rPr lang="en-US" sz="2300" b="1" i="0" dirty="0">
                <a:solidFill>
                  <a:schemeClr val="tx1"/>
                </a:solidFill>
                <a:effectLst/>
                <a:latin typeface="system-ui"/>
              </a:rPr>
              <a:t>Enhance Image Quality: </a:t>
            </a:r>
            <a:r>
              <a:rPr lang="en-US" sz="2300" b="0" i="0" dirty="0">
                <a:solidFill>
                  <a:schemeClr val="tx1"/>
                </a:solidFill>
                <a:effectLst/>
                <a:latin typeface="system-ui"/>
              </a:rPr>
              <a:t>High-quality, visually appealing images tend to attract more engagement. Invest in good photography or design to make your images stand out.</a:t>
            </a:r>
          </a:p>
          <a:p>
            <a:pPr algn="l">
              <a:buFont typeface="Arial" panose="020B0604020202020204" pitchFamily="34" charset="0"/>
              <a:buChar char="•"/>
            </a:pPr>
            <a:r>
              <a:rPr lang="en-US" sz="2300" b="1" i="0" dirty="0">
                <a:solidFill>
                  <a:schemeClr val="tx1"/>
                </a:solidFill>
                <a:effectLst/>
                <a:latin typeface="system-ui"/>
              </a:rPr>
              <a:t>Use Compelling Captions: </a:t>
            </a:r>
            <a:r>
              <a:rPr lang="en-US" sz="2300" b="0" i="0" dirty="0">
                <a:solidFill>
                  <a:schemeClr val="tx1"/>
                </a:solidFill>
                <a:effectLst/>
                <a:latin typeface="system-ui"/>
              </a:rPr>
              <a:t>Captions can significantly influence engagement. Use compelling, thought-provoking, or humorous captions to engage your audience.</a:t>
            </a:r>
          </a:p>
          <a:p>
            <a:pPr algn="l">
              <a:buFont typeface="Arial" panose="020B0604020202020204" pitchFamily="34" charset="0"/>
              <a:buChar char="•"/>
            </a:pPr>
            <a:r>
              <a:rPr lang="en-US" sz="2300" b="1" i="0" dirty="0">
                <a:solidFill>
                  <a:schemeClr val="tx1"/>
                </a:solidFill>
                <a:effectLst/>
                <a:latin typeface="system-ui"/>
              </a:rPr>
              <a:t>Optimize Timing: </a:t>
            </a:r>
            <a:r>
              <a:rPr lang="en-US" sz="2300" b="0" i="0" dirty="0">
                <a:solidFill>
                  <a:schemeClr val="tx1"/>
                </a:solidFill>
                <a:effectLst/>
                <a:latin typeface="system-ui"/>
              </a:rPr>
              <a:t>Post images at times when your audience is most active. Use insights from your social media analytics to determine the best times to post.</a:t>
            </a:r>
          </a:p>
          <a:p>
            <a:pPr algn="l">
              <a:buFont typeface="Arial" panose="020B0604020202020204" pitchFamily="34" charset="0"/>
              <a:buChar char="•"/>
            </a:pPr>
            <a:r>
              <a:rPr lang="en-US" sz="2300" b="1" i="0" dirty="0">
                <a:solidFill>
                  <a:schemeClr val="tx1"/>
                </a:solidFill>
                <a:effectLst/>
                <a:latin typeface="system-ui"/>
              </a:rPr>
              <a:t>Leverage Hashtags: </a:t>
            </a:r>
            <a:r>
              <a:rPr lang="en-US" sz="2300" b="0" i="0" dirty="0">
                <a:solidFill>
                  <a:schemeClr val="tx1"/>
                </a:solidFill>
                <a:effectLst/>
                <a:latin typeface="system-ui"/>
              </a:rPr>
              <a:t>Use relevant and trending hashtags to increase the visibility of your posts. This can help attract a wider audience and boost engagement.</a:t>
            </a:r>
          </a:p>
          <a:p>
            <a:pPr algn="l">
              <a:buFont typeface="Arial" panose="020B0604020202020204" pitchFamily="34" charset="0"/>
              <a:buChar char="•"/>
            </a:pPr>
            <a:r>
              <a:rPr lang="en-US" sz="2300" b="1" i="0" dirty="0">
                <a:solidFill>
                  <a:schemeClr val="tx1"/>
                </a:solidFill>
                <a:effectLst/>
                <a:latin typeface="system-ui"/>
              </a:rPr>
              <a:t>Encourage Interaction: </a:t>
            </a:r>
            <a:r>
              <a:rPr lang="en-US" sz="2300" b="0" i="0" dirty="0">
                <a:solidFill>
                  <a:schemeClr val="tx1"/>
                </a:solidFill>
                <a:effectLst/>
                <a:latin typeface="system-ui"/>
              </a:rPr>
              <a:t>Prompt your audience to interact with your posts by asking questions, running polls, or encouraging them to tag friends.</a:t>
            </a:r>
          </a:p>
          <a:p>
            <a:pPr algn="l">
              <a:buFont typeface="Arial" panose="020B0604020202020204" pitchFamily="34" charset="0"/>
              <a:buChar char="•"/>
            </a:pPr>
            <a:r>
              <a:rPr lang="en-US" sz="2300" b="1" i="0" dirty="0">
                <a:solidFill>
                  <a:schemeClr val="tx1"/>
                </a:solidFill>
                <a:effectLst/>
                <a:latin typeface="system-ui"/>
              </a:rPr>
              <a:t>Consistent Branding: </a:t>
            </a:r>
            <a:r>
              <a:rPr lang="en-US" sz="2300" b="0" i="0" dirty="0">
                <a:solidFill>
                  <a:schemeClr val="tx1"/>
                </a:solidFill>
                <a:effectLst/>
                <a:latin typeface="system-ui"/>
              </a:rPr>
              <a:t>Maintain a consistent brand aesthetic across all your posts. This helps in building brand recognition and loyalty.</a:t>
            </a:r>
          </a:p>
        </p:txBody>
      </p:sp>
      <p:pic>
        <p:nvPicPr>
          <p:cNvPr id="13" name="Picture 12">
            <a:extLst>
              <a:ext uri="{FF2B5EF4-FFF2-40B4-BE49-F238E27FC236}">
                <a16:creationId xmlns:a16="http://schemas.microsoft.com/office/drawing/2014/main" id="{69185A11-DF3E-4FD7-95DC-15C087262133}"/>
              </a:ext>
            </a:extLst>
          </p:cNvPr>
          <p:cNvPicPr>
            <a:picLocks noChangeAspect="1"/>
          </p:cNvPicPr>
          <p:nvPr/>
        </p:nvPicPr>
        <p:blipFill rotWithShape="1">
          <a:blip r:embed="rId2">
            <a:extLst>
              <a:ext uri="{28A0092B-C50C-407E-A947-70E740481C1C}">
                <a14:useLocalDpi xmlns:a14="http://schemas.microsoft.com/office/drawing/2010/main" val="0"/>
              </a:ext>
            </a:extLst>
          </a:blip>
          <a:srcRect l="14103" t="55194" r="10256" b="7815"/>
          <a:stretch/>
        </p:blipFill>
        <p:spPr>
          <a:xfrm>
            <a:off x="5708650" y="7178675"/>
            <a:ext cx="13487400" cy="373263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64FF1F29-593F-4E6B-B64A-A5C3F64C1380}"/>
              </a:ext>
            </a:extLst>
          </p:cNvPr>
          <p:cNvSpPr txBox="1"/>
          <p:nvPr/>
        </p:nvSpPr>
        <p:spPr>
          <a:xfrm>
            <a:off x="831850" y="130085"/>
            <a:ext cx="18516600" cy="11018401"/>
          </a:xfrm>
          <a:prstGeom prst="rect">
            <a:avLst/>
          </a:prstGeom>
          <a:noFill/>
        </p:spPr>
        <p:txBody>
          <a:bodyPr wrap="square" rtlCol="0">
            <a:spAutoFit/>
          </a:bodyPr>
          <a:lstStyle/>
          <a:p>
            <a:pPr marR="231775">
              <a:lnSpc>
                <a:spcPct val="150000"/>
              </a:lnSpc>
            </a:pPr>
            <a:r>
              <a:rPr lang="en-IN" sz="2000" b="1" dirty="0">
                <a:solidFill>
                  <a:srgbClr val="2A2826"/>
                </a:solidFill>
                <a:effectLst/>
                <a:highlight>
                  <a:srgbClr val="FFFF00"/>
                </a:highlight>
                <a:latin typeface="Georgia" panose="02040502050405020303" pitchFamily="18" charset="0"/>
                <a:ea typeface="Comfortaa SemiBold"/>
                <a:cs typeface="Comfortaa SemiBold"/>
              </a:rPr>
              <a:t>Market Optimizing Image Content for Social Media Campaigns: Improving Marketing Campaigns For Infosys Approach( Step-By- Step )</a:t>
            </a:r>
            <a:endParaRPr lang="en-IN" sz="2000" dirty="0">
              <a:effectLst/>
              <a:latin typeface="Georgia" panose="02040502050405020303" pitchFamily="18" charset="0"/>
              <a:ea typeface="Arial" panose="020B0604020202020204" pitchFamily="34" charset="0"/>
            </a:endParaRPr>
          </a:p>
          <a:p>
            <a:pPr marR="231775">
              <a:lnSpc>
                <a:spcPct val="150000"/>
              </a:lnSpc>
            </a:pPr>
            <a:r>
              <a:rPr lang="en-IN" sz="2000" b="1" dirty="0">
                <a:solidFill>
                  <a:srgbClr val="2A2826"/>
                </a:solidFill>
                <a:effectLst/>
                <a:highlight>
                  <a:srgbClr val="00FF00"/>
                </a:highlight>
                <a:latin typeface="Georgia" panose="02040502050405020303" pitchFamily="18" charset="0"/>
                <a:ea typeface="Comfortaa SemiBold"/>
                <a:cs typeface="Comfortaa SemiBold"/>
              </a:rPr>
              <a:t>Objective:</a:t>
            </a:r>
            <a:r>
              <a:rPr lang="en-IN" sz="2000" dirty="0">
                <a:solidFill>
                  <a:srgbClr val="2A2826"/>
                </a:solidFill>
                <a:effectLst/>
                <a:highlight>
                  <a:srgbClr val="00FF00"/>
                </a:highlight>
                <a:latin typeface="Georgia" panose="02040502050405020303" pitchFamily="18" charset="0"/>
                <a:ea typeface="Comfortaa SemiBold"/>
                <a:cs typeface="Comfortaa SemiBold"/>
              </a:rPr>
              <a:t> Enhance engagement and visibility through strategic use of visual content on social media.</a:t>
            </a:r>
            <a:endParaRPr lang="en-IN" sz="2000" dirty="0">
              <a:effectLst/>
              <a:highlight>
                <a:srgbClr val="00FF00"/>
              </a:highlight>
              <a:latin typeface="Georgia" panose="02040502050405020303" pitchFamily="18" charset="0"/>
              <a:ea typeface="Arial" panose="020B0604020202020204" pitchFamily="34" charset="0"/>
            </a:endParaRPr>
          </a:p>
          <a:p>
            <a:pPr marR="231775">
              <a:lnSpc>
                <a:spcPct val="150000"/>
              </a:lnSpc>
            </a:pPr>
            <a:r>
              <a:rPr lang="en-IN" sz="2000" b="1" dirty="0">
                <a:solidFill>
                  <a:srgbClr val="2A2826"/>
                </a:solidFill>
                <a:effectLst/>
                <a:latin typeface="Georgia" panose="02040502050405020303" pitchFamily="18" charset="0"/>
                <a:ea typeface="Comfortaa SemiBold"/>
                <a:cs typeface="Comfortaa SemiBold"/>
              </a:rPr>
              <a:t>Key Components of the Strategy:</a:t>
            </a:r>
            <a:endParaRPr lang="en-IN" sz="2000" dirty="0">
              <a:effectLst/>
              <a:latin typeface="Georgia" panose="02040502050405020303" pitchFamily="18" charset="0"/>
              <a:ea typeface="Arial" panose="020B0604020202020204" pitchFamily="34" charset="0"/>
            </a:endParaRPr>
          </a:p>
          <a:p>
            <a:pPr marL="342900" marR="231775" lvl="0" indent="-342900">
              <a:lnSpc>
                <a:spcPct val="150000"/>
              </a:lnSpc>
              <a:buFont typeface="+mj-lt"/>
              <a:buAutoNum type="arabicPeriod"/>
              <a:tabLst>
                <a:tab pos="457200" algn="l"/>
              </a:tabLst>
            </a:pPr>
            <a:r>
              <a:rPr lang="en-IN" sz="2000" b="1" dirty="0">
                <a:solidFill>
                  <a:srgbClr val="2A2826"/>
                </a:solidFill>
                <a:effectLst/>
                <a:latin typeface="Georgia" panose="02040502050405020303" pitchFamily="18" charset="0"/>
                <a:ea typeface="Comfortaa SemiBold"/>
                <a:cs typeface="Comfortaa SemiBold"/>
              </a:rPr>
              <a:t>Optimize for High Visibility (Views)</a:t>
            </a:r>
            <a:endParaRPr lang="en-IN" sz="2000" dirty="0">
              <a:solidFill>
                <a:srgbClr val="2A2826"/>
              </a:solidFill>
              <a:effectLst/>
              <a:latin typeface="Georgia" panose="02040502050405020303" pitchFamily="18" charset="0"/>
              <a:ea typeface="Arial" panose="020B0604020202020204" pitchFamily="34" charset="0"/>
            </a:endParaRPr>
          </a:p>
          <a:p>
            <a:pPr marL="742950" marR="231775" lvl="1" indent="-285750">
              <a:lnSpc>
                <a:spcPct val="150000"/>
              </a:lnSpc>
              <a:buSzPts val="1000"/>
              <a:buFont typeface="Courier New" panose="02070309020205020404" pitchFamily="49" charset="0"/>
              <a:buChar char="o"/>
              <a:tabLst>
                <a:tab pos="914400" algn="l"/>
              </a:tabLst>
            </a:pPr>
            <a:r>
              <a:rPr lang="en-IN" sz="2000" b="1" dirty="0">
                <a:solidFill>
                  <a:srgbClr val="2A2826"/>
                </a:solidFill>
                <a:effectLst/>
                <a:latin typeface="Georgia" panose="02040502050405020303" pitchFamily="18" charset="0"/>
                <a:ea typeface="Comfortaa SemiBold"/>
                <a:cs typeface="Comfortaa SemiBold"/>
              </a:rPr>
              <a:t>Utilize Trending Hashtags and Topics:</a:t>
            </a:r>
            <a:r>
              <a:rPr lang="en-IN" sz="2000" dirty="0">
                <a:solidFill>
                  <a:srgbClr val="2A2826"/>
                </a:solidFill>
                <a:effectLst/>
                <a:latin typeface="Georgia" panose="02040502050405020303" pitchFamily="18" charset="0"/>
                <a:ea typeface="Comfortaa SemiBold"/>
                <a:cs typeface="Comfortaa SemiBold"/>
              </a:rPr>
              <a:t> Use popular hashtags and current trends to increase post visibility.</a:t>
            </a:r>
            <a:endParaRPr lang="en-IN" sz="2000" dirty="0">
              <a:solidFill>
                <a:srgbClr val="2A2826"/>
              </a:solidFill>
              <a:effectLst/>
              <a:latin typeface="Georgia" panose="02040502050405020303" pitchFamily="18" charset="0"/>
              <a:ea typeface="Arial" panose="020B0604020202020204" pitchFamily="34" charset="0"/>
              <a:cs typeface="Times New Roman" panose="02020603050405020304" pitchFamily="18" charset="0"/>
            </a:endParaRPr>
          </a:p>
          <a:p>
            <a:pPr marL="742950" marR="231775" lvl="1" indent="-285750">
              <a:lnSpc>
                <a:spcPct val="150000"/>
              </a:lnSpc>
              <a:buSzPts val="1000"/>
              <a:buFont typeface="Courier New" panose="02070309020205020404" pitchFamily="49" charset="0"/>
              <a:buChar char="o"/>
              <a:tabLst>
                <a:tab pos="914400" algn="l"/>
              </a:tabLst>
            </a:pPr>
            <a:r>
              <a:rPr lang="en-IN" sz="2000" b="1" dirty="0">
                <a:solidFill>
                  <a:srgbClr val="2A2826"/>
                </a:solidFill>
                <a:effectLst/>
                <a:latin typeface="Georgia" panose="02040502050405020303" pitchFamily="18" charset="0"/>
                <a:ea typeface="Comfortaa SemiBold"/>
                <a:cs typeface="Comfortaa SemiBold"/>
              </a:rPr>
              <a:t>Post Timing:</a:t>
            </a:r>
            <a:r>
              <a:rPr lang="en-IN" sz="2000" dirty="0">
                <a:solidFill>
                  <a:srgbClr val="2A2826"/>
                </a:solidFill>
                <a:effectLst/>
                <a:latin typeface="Georgia" panose="02040502050405020303" pitchFamily="18" charset="0"/>
                <a:ea typeface="Comfortaa SemiBold"/>
                <a:cs typeface="Comfortaa SemiBold"/>
              </a:rPr>
              <a:t> Share content during peak engagement times for the target audience based on historical data analysis.</a:t>
            </a:r>
            <a:endParaRPr lang="en-IN" sz="2000" dirty="0">
              <a:solidFill>
                <a:srgbClr val="2A2826"/>
              </a:solidFill>
              <a:effectLst/>
              <a:latin typeface="Georgia" panose="02040502050405020303" pitchFamily="18" charset="0"/>
              <a:ea typeface="Arial" panose="020B0604020202020204" pitchFamily="34" charset="0"/>
              <a:cs typeface="Times New Roman" panose="02020603050405020304" pitchFamily="18" charset="0"/>
            </a:endParaRPr>
          </a:p>
          <a:p>
            <a:pPr marL="742950" marR="231775" lvl="1" indent="-285750">
              <a:lnSpc>
                <a:spcPct val="150000"/>
              </a:lnSpc>
              <a:buSzPts val="1000"/>
              <a:buFont typeface="Courier New" panose="02070309020205020404" pitchFamily="49" charset="0"/>
              <a:buChar char="o"/>
              <a:tabLst>
                <a:tab pos="914400" algn="l"/>
              </a:tabLst>
            </a:pPr>
            <a:r>
              <a:rPr lang="en-IN" sz="2000" b="1" dirty="0">
                <a:solidFill>
                  <a:srgbClr val="2A2826"/>
                </a:solidFill>
                <a:effectLst/>
                <a:latin typeface="Georgia" panose="02040502050405020303" pitchFamily="18" charset="0"/>
                <a:ea typeface="Comfortaa SemiBold"/>
                <a:cs typeface="Comfortaa SemiBold"/>
              </a:rPr>
              <a:t>Cross-Promotion:</a:t>
            </a:r>
            <a:r>
              <a:rPr lang="en-IN" sz="2000" dirty="0">
                <a:solidFill>
                  <a:srgbClr val="2A2826"/>
                </a:solidFill>
                <a:effectLst/>
                <a:latin typeface="Georgia" panose="02040502050405020303" pitchFamily="18" charset="0"/>
                <a:ea typeface="Comfortaa SemiBold"/>
                <a:cs typeface="Comfortaa SemiBold"/>
              </a:rPr>
              <a:t> Collaborate with influencers and other brands to expand reach.</a:t>
            </a:r>
            <a:endParaRPr lang="en-IN" sz="2000" dirty="0">
              <a:effectLst/>
              <a:latin typeface="Georgia" panose="02040502050405020303" pitchFamily="18" charset="0"/>
              <a:ea typeface="Arial" panose="020B0604020202020204" pitchFamily="34" charset="0"/>
            </a:endParaRPr>
          </a:p>
          <a:p>
            <a:pPr marL="342900" marR="231775" lvl="0" indent="-342900">
              <a:lnSpc>
                <a:spcPct val="150000"/>
              </a:lnSpc>
              <a:buFont typeface="+mj-lt"/>
              <a:buAutoNum type="arabicPeriod"/>
              <a:tabLst>
                <a:tab pos="457200" algn="l"/>
              </a:tabLst>
            </a:pPr>
            <a:r>
              <a:rPr lang="en-IN" sz="2000" b="1" dirty="0">
                <a:solidFill>
                  <a:srgbClr val="2A2826"/>
                </a:solidFill>
                <a:effectLst/>
                <a:latin typeface="Georgia" panose="02040502050405020303" pitchFamily="18" charset="0"/>
                <a:ea typeface="Comfortaa SemiBold"/>
                <a:cs typeface="Comfortaa SemiBold"/>
              </a:rPr>
              <a:t>Encourage Interactions (Likes, Shares, Comments)</a:t>
            </a:r>
            <a:endParaRPr lang="en-IN" sz="2000" dirty="0">
              <a:solidFill>
                <a:srgbClr val="2A2826"/>
              </a:solidFill>
              <a:effectLst/>
              <a:latin typeface="Georgia" panose="02040502050405020303" pitchFamily="18" charset="0"/>
              <a:ea typeface="Arial" panose="020B0604020202020204" pitchFamily="34" charset="0"/>
            </a:endParaRPr>
          </a:p>
          <a:p>
            <a:pPr marL="742950" marR="231775" lvl="1" indent="-285750">
              <a:lnSpc>
                <a:spcPct val="150000"/>
              </a:lnSpc>
              <a:buSzPts val="1000"/>
              <a:buFont typeface="Courier New" panose="02070309020205020404" pitchFamily="49" charset="0"/>
              <a:buChar char="o"/>
              <a:tabLst>
                <a:tab pos="914400" algn="l"/>
              </a:tabLst>
            </a:pPr>
            <a:r>
              <a:rPr lang="en-IN" sz="2000" b="1" dirty="0">
                <a:solidFill>
                  <a:srgbClr val="2A2826"/>
                </a:solidFill>
                <a:effectLst/>
                <a:latin typeface="Georgia" panose="02040502050405020303" pitchFamily="18" charset="0"/>
                <a:ea typeface="Comfortaa SemiBold"/>
                <a:cs typeface="Comfortaa SemiBold"/>
              </a:rPr>
              <a:t>Engaging CTAs:</a:t>
            </a:r>
            <a:r>
              <a:rPr lang="en-IN" sz="2000" dirty="0">
                <a:solidFill>
                  <a:srgbClr val="2A2826"/>
                </a:solidFill>
                <a:effectLst/>
                <a:latin typeface="Georgia" panose="02040502050405020303" pitchFamily="18" charset="0"/>
                <a:ea typeface="Comfortaa SemiBold"/>
                <a:cs typeface="Comfortaa SemiBold"/>
              </a:rPr>
              <a:t> Include compelling calls-to-action in posts to prompt likes, shares, and comments.</a:t>
            </a:r>
            <a:endParaRPr lang="en-IN" sz="2000" dirty="0">
              <a:solidFill>
                <a:srgbClr val="2A2826"/>
              </a:solidFill>
              <a:effectLst/>
              <a:latin typeface="Georgia" panose="02040502050405020303" pitchFamily="18" charset="0"/>
              <a:ea typeface="Arial" panose="020B0604020202020204" pitchFamily="34" charset="0"/>
              <a:cs typeface="Times New Roman" panose="02020603050405020304" pitchFamily="18" charset="0"/>
            </a:endParaRPr>
          </a:p>
          <a:p>
            <a:pPr marL="742950" marR="231775" lvl="1" indent="-285750">
              <a:lnSpc>
                <a:spcPct val="150000"/>
              </a:lnSpc>
              <a:buSzPts val="1000"/>
              <a:buFont typeface="Courier New" panose="02070309020205020404" pitchFamily="49" charset="0"/>
              <a:buChar char="o"/>
              <a:tabLst>
                <a:tab pos="914400" algn="l"/>
              </a:tabLst>
            </a:pPr>
            <a:r>
              <a:rPr lang="en-IN" sz="2000" b="1" dirty="0">
                <a:solidFill>
                  <a:srgbClr val="2A2826"/>
                </a:solidFill>
                <a:effectLst/>
                <a:latin typeface="Georgia" panose="02040502050405020303" pitchFamily="18" charset="0"/>
                <a:ea typeface="Comfortaa SemiBold"/>
                <a:cs typeface="Comfortaa SemiBold"/>
              </a:rPr>
              <a:t>Interactive Content:</a:t>
            </a:r>
            <a:r>
              <a:rPr lang="en-IN" sz="2000" dirty="0">
                <a:solidFill>
                  <a:srgbClr val="2A2826"/>
                </a:solidFill>
                <a:effectLst/>
                <a:latin typeface="Georgia" panose="02040502050405020303" pitchFamily="18" charset="0"/>
                <a:ea typeface="Comfortaa SemiBold"/>
                <a:cs typeface="Comfortaa SemiBold"/>
              </a:rPr>
              <a:t> Create polls, quizzes, and contests to encourage active participation.</a:t>
            </a:r>
            <a:endParaRPr lang="en-IN" sz="2000" dirty="0">
              <a:solidFill>
                <a:srgbClr val="2A2826"/>
              </a:solidFill>
              <a:effectLst/>
              <a:latin typeface="Georgia" panose="02040502050405020303" pitchFamily="18" charset="0"/>
              <a:ea typeface="Arial" panose="020B0604020202020204" pitchFamily="34" charset="0"/>
              <a:cs typeface="Times New Roman" panose="02020603050405020304" pitchFamily="18" charset="0"/>
            </a:endParaRPr>
          </a:p>
          <a:p>
            <a:pPr marL="742950" marR="231775" lvl="1" indent="-285750">
              <a:lnSpc>
                <a:spcPct val="150000"/>
              </a:lnSpc>
              <a:buSzPts val="1000"/>
              <a:buFont typeface="Courier New" panose="02070309020205020404" pitchFamily="49" charset="0"/>
              <a:buChar char="o"/>
              <a:tabLst>
                <a:tab pos="914400" algn="l"/>
              </a:tabLst>
            </a:pPr>
            <a:r>
              <a:rPr lang="en-IN" sz="2000" b="1" dirty="0">
                <a:solidFill>
                  <a:srgbClr val="2A2826"/>
                </a:solidFill>
                <a:effectLst/>
                <a:latin typeface="Georgia" panose="02040502050405020303" pitchFamily="18" charset="0"/>
                <a:ea typeface="Comfortaa SemiBold"/>
                <a:cs typeface="Comfortaa SemiBold"/>
              </a:rPr>
              <a:t>User-Generated Content:</a:t>
            </a:r>
            <a:r>
              <a:rPr lang="en-IN" sz="2000" dirty="0">
                <a:solidFill>
                  <a:srgbClr val="2A2826"/>
                </a:solidFill>
                <a:effectLst/>
                <a:latin typeface="Georgia" panose="02040502050405020303" pitchFamily="18" charset="0"/>
                <a:ea typeface="Comfortaa SemiBold"/>
                <a:cs typeface="Comfortaa SemiBold"/>
              </a:rPr>
              <a:t> Encourage followers to share Infosys-related content for incentives like features on the official page or small rewards.</a:t>
            </a:r>
            <a:endParaRPr lang="en-IN" sz="2000" dirty="0">
              <a:solidFill>
                <a:srgbClr val="2A2826"/>
              </a:solidFill>
              <a:effectLst/>
              <a:latin typeface="Georgia" panose="02040502050405020303" pitchFamily="18" charset="0"/>
              <a:ea typeface="Arial" panose="020B0604020202020204" pitchFamily="34" charset="0"/>
              <a:cs typeface="Times New Roman" panose="02020603050405020304" pitchFamily="18" charset="0"/>
            </a:endParaRPr>
          </a:p>
          <a:p>
            <a:pPr marL="342900" marR="231775" lvl="0" indent="-342900">
              <a:lnSpc>
                <a:spcPct val="150000"/>
              </a:lnSpc>
              <a:buFont typeface="+mj-lt"/>
              <a:buAutoNum type="arabicPeriod"/>
              <a:tabLst>
                <a:tab pos="457200" algn="l"/>
              </a:tabLst>
            </a:pPr>
            <a:r>
              <a:rPr lang="en-IN" sz="2000" b="1" dirty="0">
                <a:solidFill>
                  <a:srgbClr val="2A2826"/>
                </a:solidFill>
                <a:effectLst/>
                <a:latin typeface="Georgia" panose="02040502050405020303" pitchFamily="18" charset="0"/>
                <a:ea typeface="Comfortaa SemiBold"/>
                <a:cs typeface="Comfortaa SemiBold"/>
              </a:rPr>
              <a:t>Leverage Visual Elements</a:t>
            </a:r>
            <a:endParaRPr lang="en-IN" sz="2000" dirty="0">
              <a:solidFill>
                <a:srgbClr val="2A2826"/>
              </a:solidFill>
              <a:effectLst/>
              <a:latin typeface="Georgia" panose="02040502050405020303" pitchFamily="18" charset="0"/>
              <a:ea typeface="Arial" panose="020B0604020202020204" pitchFamily="34" charset="0"/>
            </a:endParaRPr>
          </a:p>
          <a:p>
            <a:pPr marL="742950" marR="231775" lvl="1" indent="-285750">
              <a:lnSpc>
                <a:spcPct val="150000"/>
              </a:lnSpc>
              <a:buSzPts val="1000"/>
              <a:buFont typeface="Courier New" panose="02070309020205020404" pitchFamily="49" charset="0"/>
              <a:buChar char="o"/>
              <a:tabLst>
                <a:tab pos="914400" algn="l"/>
              </a:tabLst>
            </a:pPr>
            <a:r>
              <a:rPr lang="en-IN" sz="2000" b="1" dirty="0">
                <a:solidFill>
                  <a:srgbClr val="2A2826"/>
                </a:solidFill>
                <a:effectLst/>
                <a:latin typeface="Georgia" panose="02040502050405020303" pitchFamily="18" charset="0"/>
                <a:ea typeface="Comfortaa SemiBold"/>
                <a:cs typeface="Comfortaa SemiBold"/>
              </a:rPr>
              <a:t>Human Faces in Images:</a:t>
            </a:r>
            <a:r>
              <a:rPr lang="en-IN" sz="2000" dirty="0">
                <a:solidFill>
                  <a:srgbClr val="2A2826"/>
                </a:solidFill>
                <a:effectLst/>
                <a:latin typeface="Georgia" panose="02040502050405020303" pitchFamily="18" charset="0"/>
                <a:ea typeface="Comfortaa SemiBold"/>
                <a:cs typeface="Comfortaa SemiBold"/>
              </a:rPr>
              <a:t> Include faces to increase engagement, ensuring they are balanced and portray positive emotions.</a:t>
            </a:r>
            <a:endParaRPr lang="en-IN" sz="2000" dirty="0">
              <a:solidFill>
                <a:srgbClr val="2A2826"/>
              </a:solidFill>
              <a:effectLst/>
              <a:latin typeface="Georgia" panose="02040502050405020303" pitchFamily="18" charset="0"/>
              <a:ea typeface="Arial" panose="020B0604020202020204" pitchFamily="34" charset="0"/>
              <a:cs typeface="Times New Roman" panose="02020603050405020304" pitchFamily="18" charset="0"/>
            </a:endParaRPr>
          </a:p>
          <a:p>
            <a:pPr marL="742950" marR="231775" lvl="1" indent="-285750">
              <a:lnSpc>
                <a:spcPct val="150000"/>
              </a:lnSpc>
              <a:buSzPts val="1000"/>
              <a:buFont typeface="Courier New" panose="02070309020205020404" pitchFamily="49" charset="0"/>
              <a:buChar char="o"/>
              <a:tabLst>
                <a:tab pos="914400" algn="l"/>
              </a:tabLst>
            </a:pPr>
            <a:r>
              <a:rPr lang="en-IN" sz="2000" b="1" dirty="0">
                <a:solidFill>
                  <a:srgbClr val="2A2826"/>
                </a:solidFill>
                <a:effectLst/>
                <a:latin typeface="Georgia" panose="02040502050405020303" pitchFamily="18" charset="0"/>
                <a:ea typeface="Comfortaa SemiBold"/>
                <a:cs typeface="Comfortaa SemiBold"/>
              </a:rPr>
              <a:t>Diversity and Inclusion:</a:t>
            </a:r>
            <a:r>
              <a:rPr lang="en-IN" sz="2000" dirty="0">
                <a:solidFill>
                  <a:srgbClr val="2A2826"/>
                </a:solidFill>
                <a:effectLst/>
                <a:latin typeface="Georgia" panose="02040502050405020303" pitchFamily="18" charset="0"/>
                <a:ea typeface="Comfortaa SemiBold"/>
                <a:cs typeface="Comfortaa SemiBold"/>
              </a:rPr>
              <a:t> Showcase diverse groups to appeal to a broader audience and promote inclusivity.</a:t>
            </a:r>
            <a:endParaRPr lang="en-IN" sz="2000" dirty="0">
              <a:solidFill>
                <a:srgbClr val="2A2826"/>
              </a:solidFill>
              <a:effectLst/>
              <a:latin typeface="Georgia" panose="02040502050405020303" pitchFamily="18" charset="0"/>
              <a:ea typeface="Arial" panose="020B0604020202020204" pitchFamily="34" charset="0"/>
              <a:cs typeface="Times New Roman" panose="02020603050405020304" pitchFamily="18" charset="0"/>
            </a:endParaRPr>
          </a:p>
          <a:p>
            <a:pPr marL="742950" marR="231775" lvl="1" indent="-285750">
              <a:lnSpc>
                <a:spcPct val="150000"/>
              </a:lnSpc>
              <a:buSzPts val="1000"/>
              <a:buFont typeface="Courier New" panose="02070309020205020404" pitchFamily="49" charset="0"/>
              <a:buChar char="o"/>
              <a:tabLst>
                <a:tab pos="914400" algn="l"/>
              </a:tabLst>
            </a:pPr>
            <a:r>
              <a:rPr lang="en-IN" sz="2000" b="1" dirty="0">
                <a:solidFill>
                  <a:srgbClr val="2A2826"/>
                </a:solidFill>
                <a:effectLst/>
                <a:latin typeface="Georgia" panose="02040502050405020303" pitchFamily="18" charset="0"/>
                <a:ea typeface="Comfortaa SemiBold"/>
                <a:cs typeface="Comfortaa SemiBold"/>
              </a:rPr>
              <a:t>Strategic Use of Colours:</a:t>
            </a:r>
            <a:r>
              <a:rPr lang="en-IN" sz="2000" dirty="0">
                <a:solidFill>
                  <a:srgbClr val="2A2826"/>
                </a:solidFill>
                <a:effectLst/>
                <a:latin typeface="Georgia" panose="02040502050405020303" pitchFamily="18" charset="0"/>
                <a:ea typeface="Comfortaa SemiBold"/>
                <a:cs typeface="Comfortaa SemiBold"/>
              </a:rPr>
              <a:t> Utilize engaging colours while maintaining Infosys' brand colours to strengthen brand identity.</a:t>
            </a:r>
            <a:endParaRPr lang="en-IN" sz="2000" dirty="0">
              <a:solidFill>
                <a:srgbClr val="2A2826"/>
              </a:solidFill>
              <a:effectLst/>
              <a:latin typeface="Georgia" panose="02040502050405020303" pitchFamily="18" charset="0"/>
              <a:ea typeface="Arial" panose="020B0604020202020204" pitchFamily="34" charset="0"/>
              <a:cs typeface="Times New Roman" panose="02020603050405020304" pitchFamily="18" charset="0"/>
            </a:endParaRPr>
          </a:p>
          <a:p>
            <a:pPr marL="342900" marR="231775" lvl="0" indent="-342900">
              <a:lnSpc>
                <a:spcPct val="150000"/>
              </a:lnSpc>
              <a:buFont typeface="+mj-lt"/>
              <a:buAutoNum type="arabicPeriod"/>
              <a:tabLst>
                <a:tab pos="457200" algn="l"/>
              </a:tabLst>
            </a:pPr>
            <a:r>
              <a:rPr lang="en-IN" sz="2000" b="1" dirty="0">
                <a:solidFill>
                  <a:srgbClr val="2A2826"/>
                </a:solidFill>
                <a:effectLst/>
                <a:latin typeface="Georgia" panose="02040502050405020303" pitchFamily="18" charset="0"/>
                <a:ea typeface="Comfortaa SemiBold"/>
                <a:cs typeface="Comfortaa SemiBold"/>
              </a:rPr>
              <a:t>Content Length and Information</a:t>
            </a:r>
            <a:endParaRPr lang="en-IN" sz="2000" dirty="0">
              <a:solidFill>
                <a:srgbClr val="2A2826"/>
              </a:solidFill>
              <a:effectLst/>
              <a:latin typeface="Georgia" panose="02040502050405020303" pitchFamily="18" charset="0"/>
              <a:ea typeface="Arial" panose="020B0604020202020204" pitchFamily="34" charset="0"/>
            </a:endParaRPr>
          </a:p>
          <a:p>
            <a:pPr marL="742950" marR="231775" lvl="1" indent="-285750">
              <a:lnSpc>
                <a:spcPct val="150000"/>
              </a:lnSpc>
              <a:buSzPts val="1000"/>
              <a:buFont typeface="Courier New" panose="02070309020205020404" pitchFamily="49" charset="0"/>
              <a:buChar char="o"/>
              <a:tabLst>
                <a:tab pos="914400" algn="l"/>
              </a:tabLst>
            </a:pPr>
            <a:r>
              <a:rPr lang="en-IN" sz="2000" b="1" dirty="0">
                <a:solidFill>
                  <a:srgbClr val="2A2826"/>
                </a:solidFill>
                <a:effectLst/>
                <a:latin typeface="Georgia" panose="02040502050405020303" pitchFamily="18" charset="0"/>
                <a:ea typeface="Comfortaa SemiBold"/>
                <a:cs typeface="Comfortaa SemiBold"/>
              </a:rPr>
              <a:t>Concise Messaging:</a:t>
            </a:r>
            <a:r>
              <a:rPr lang="en-IN" sz="2000" dirty="0">
                <a:solidFill>
                  <a:srgbClr val="2A2826"/>
                </a:solidFill>
                <a:effectLst/>
                <a:latin typeface="Georgia" panose="02040502050405020303" pitchFamily="18" charset="0"/>
                <a:ea typeface="Comfortaa SemiBold"/>
                <a:cs typeface="Comfortaa SemiBold"/>
              </a:rPr>
              <a:t> Use concise captions that provide value upfront to capture attention quickly.</a:t>
            </a:r>
            <a:endParaRPr lang="en-IN" sz="2000" dirty="0">
              <a:solidFill>
                <a:srgbClr val="2A2826"/>
              </a:solidFill>
              <a:effectLst/>
              <a:latin typeface="Georgia" panose="02040502050405020303" pitchFamily="18" charset="0"/>
              <a:ea typeface="Arial" panose="020B0604020202020204" pitchFamily="34" charset="0"/>
              <a:cs typeface="Times New Roman" panose="02020603050405020304" pitchFamily="18" charset="0"/>
            </a:endParaRPr>
          </a:p>
          <a:p>
            <a:pPr marL="742950" marR="231775" lvl="1" indent="-285750">
              <a:lnSpc>
                <a:spcPct val="150000"/>
              </a:lnSpc>
              <a:buSzPts val="1000"/>
              <a:buFont typeface="Courier New" panose="02070309020205020404" pitchFamily="49" charset="0"/>
              <a:buChar char="o"/>
              <a:tabLst>
                <a:tab pos="914400" algn="l"/>
              </a:tabLst>
            </a:pPr>
            <a:r>
              <a:rPr lang="en-IN" sz="2000" b="1" dirty="0">
                <a:solidFill>
                  <a:srgbClr val="2A2826"/>
                </a:solidFill>
                <a:effectLst/>
                <a:latin typeface="Georgia" panose="02040502050405020303" pitchFamily="18" charset="0"/>
                <a:ea typeface="Comfortaa SemiBold"/>
                <a:cs typeface="Comfortaa SemiBold"/>
              </a:rPr>
              <a:t>Detailed Posts:</a:t>
            </a:r>
            <a:r>
              <a:rPr lang="en-IN" sz="2000" dirty="0">
                <a:solidFill>
                  <a:srgbClr val="2A2826"/>
                </a:solidFill>
                <a:effectLst/>
                <a:latin typeface="Georgia" panose="02040502050405020303" pitchFamily="18" charset="0"/>
                <a:ea typeface="Comfortaa SemiBold"/>
                <a:cs typeface="Comfortaa SemiBold"/>
              </a:rPr>
              <a:t> For complex topics, use longer posts with clear structure (emojis, bullet points) for readability. </a:t>
            </a:r>
            <a:endParaRPr lang="en-IN" sz="2000" dirty="0">
              <a:effectLst/>
              <a:latin typeface="Georgia" panose="02040502050405020303" pitchFamily="18" charset="0"/>
              <a:ea typeface="Arial" panose="020B0604020202020204" pitchFamily="34" charset="0"/>
            </a:endParaRPr>
          </a:p>
          <a:p>
            <a:pPr marL="342900" marR="231775" lvl="0" indent="-342900">
              <a:lnSpc>
                <a:spcPct val="150000"/>
              </a:lnSpc>
              <a:buFont typeface="+mj-lt"/>
              <a:buAutoNum type="arabicPeriod"/>
              <a:tabLst>
                <a:tab pos="457200" algn="l"/>
              </a:tabLst>
            </a:pPr>
            <a:r>
              <a:rPr lang="en-IN" sz="2000" b="1" dirty="0">
                <a:solidFill>
                  <a:srgbClr val="2A2826"/>
                </a:solidFill>
                <a:effectLst/>
                <a:latin typeface="Georgia" panose="02040502050405020303" pitchFamily="18" charset="0"/>
                <a:ea typeface="Comfortaa SemiBold"/>
                <a:cs typeface="Comfortaa SemiBold"/>
              </a:rPr>
              <a:t>Incorporate Objects and Logos</a:t>
            </a:r>
            <a:endParaRPr lang="en-IN" sz="2000" dirty="0">
              <a:solidFill>
                <a:srgbClr val="2A2826"/>
              </a:solidFill>
              <a:effectLst/>
              <a:latin typeface="Georgia" panose="02040502050405020303" pitchFamily="18" charset="0"/>
              <a:ea typeface="Arial" panose="020B0604020202020204" pitchFamily="34" charset="0"/>
            </a:endParaRPr>
          </a:p>
          <a:p>
            <a:pPr marL="742950" marR="231775" lvl="1" indent="-285750">
              <a:lnSpc>
                <a:spcPct val="150000"/>
              </a:lnSpc>
              <a:buSzPts val="1000"/>
              <a:buFont typeface="Courier New" panose="02070309020205020404" pitchFamily="49" charset="0"/>
              <a:buChar char="o"/>
              <a:tabLst>
                <a:tab pos="914400" algn="l"/>
              </a:tabLst>
            </a:pPr>
            <a:r>
              <a:rPr lang="en-IN" sz="2000" b="1" dirty="0">
                <a:solidFill>
                  <a:srgbClr val="2A2826"/>
                </a:solidFill>
                <a:effectLst/>
                <a:latin typeface="Georgia" panose="02040502050405020303" pitchFamily="18" charset="0"/>
                <a:ea typeface="Comfortaa SemiBold"/>
                <a:cs typeface="Comfortaa SemiBold"/>
              </a:rPr>
              <a:t>Branding:</a:t>
            </a:r>
            <a:r>
              <a:rPr lang="en-IN" sz="2000" dirty="0">
                <a:solidFill>
                  <a:srgbClr val="2A2826"/>
                </a:solidFill>
                <a:effectLst/>
                <a:latin typeface="Georgia" panose="02040502050405020303" pitchFamily="18" charset="0"/>
                <a:ea typeface="Comfortaa SemiBold"/>
                <a:cs typeface="Comfortaa SemiBold"/>
              </a:rPr>
              <a:t> Ensure the Infosys logo is visible but not overwhelming, enhancing brand recognition.</a:t>
            </a:r>
            <a:endParaRPr lang="en-IN" sz="2000" dirty="0">
              <a:solidFill>
                <a:srgbClr val="2A2826"/>
              </a:solidFill>
              <a:effectLst/>
              <a:latin typeface="Georgia" panose="02040502050405020303" pitchFamily="18" charset="0"/>
              <a:ea typeface="Arial" panose="020B0604020202020204" pitchFamily="34" charset="0"/>
              <a:cs typeface="Times New Roman" panose="02020603050405020304" pitchFamily="18" charset="0"/>
            </a:endParaRPr>
          </a:p>
          <a:p>
            <a:pPr marL="742950" marR="231775" lvl="1" indent="-285750">
              <a:lnSpc>
                <a:spcPct val="150000"/>
              </a:lnSpc>
              <a:buSzPts val="1000"/>
              <a:buFont typeface="Courier New" panose="02070309020205020404" pitchFamily="49" charset="0"/>
              <a:buChar char="o"/>
              <a:tabLst>
                <a:tab pos="914400" algn="l"/>
              </a:tabLst>
            </a:pPr>
            <a:r>
              <a:rPr lang="en-IN" sz="2000" b="1" dirty="0">
                <a:solidFill>
                  <a:srgbClr val="2A2826"/>
                </a:solidFill>
                <a:effectLst/>
                <a:latin typeface="Georgia" panose="02040502050405020303" pitchFamily="18" charset="0"/>
                <a:ea typeface="Comfortaa SemiBold"/>
                <a:cs typeface="Comfortaa SemiBold"/>
              </a:rPr>
              <a:t>Relevant Objects:</a:t>
            </a:r>
            <a:r>
              <a:rPr lang="en-IN" sz="2000" dirty="0">
                <a:solidFill>
                  <a:srgbClr val="2A2826"/>
                </a:solidFill>
                <a:effectLst/>
                <a:latin typeface="Georgia" panose="02040502050405020303" pitchFamily="18" charset="0"/>
                <a:ea typeface="Comfortaa SemiBold"/>
                <a:cs typeface="Comfortaa SemiBold"/>
              </a:rPr>
              <a:t> Include objects related to the post’s topic (e.g., tech gadgets for tech-related posts). </a:t>
            </a:r>
            <a:endParaRPr lang="en-IN" sz="2000" dirty="0">
              <a:effectLst/>
              <a:latin typeface="Georgia" panose="02040502050405020303" pitchFamily="18" charset="0"/>
              <a:ea typeface="Arial" panose="020B0604020202020204" pitchFamily="34" charset="0"/>
            </a:endParaRPr>
          </a:p>
          <a:p>
            <a:pPr marL="342900" marR="231775" lvl="0" indent="-342900">
              <a:lnSpc>
                <a:spcPct val="150000"/>
              </a:lnSpc>
              <a:buFont typeface="+mj-lt"/>
              <a:buAutoNum type="arabicPeriod"/>
              <a:tabLst>
                <a:tab pos="457200" algn="l"/>
              </a:tabLst>
            </a:pPr>
            <a:r>
              <a:rPr lang="en-IN" sz="2000" b="1" dirty="0">
                <a:solidFill>
                  <a:srgbClr val="2A2826"/>
                </a:solidFill>
                <a:effectLst/>
                <a:latin typeface="Georgia" panose="02040502050405020303" pitchFamily="18" charset="0"/>
                <a:ea typeface="Comfortaa SemiBold"/>
                <a:cs typeface="Comfortaa SemiBold"/>
              </a:rPr>
              <a:t>Content Variety and Innovation</a:t>
            </a:r>
            <a:endParaRPr lang="en-IN" sz="2000" dirty="0">
              <a:solidFill>
                <a:srgbClr val="2A2826"/>
              </a:solidFill>
              <a:effectLst/>
              <a:latin typeface="Georgia" panose="02040502050405020303" pitchFamily="18" charset="0"/>
              <a:ea typeface="Arial" panose="020B0604020202020204" pitchFamily="34" charset="0"/>
            </a:endParaRPr>
          </a:p>
          <a:p>
            <a:pPr marL="742950" marR="231775" lvl="1" indent="-285750">
              <a:lnSpc>
                <a:spcPct val="150000"/>
              </a:lnSpc>
              <a:buSzPts val="1000"/>
              <a:buFont typeface="Courier New" panose="02070309020205020404" pitchFamily="49" charset="0"/>
              <a:buChar char="o"/>
              <a:tabLst>
                <a:tab pos="914400" algn="l"/>
              </a:tabLst>
            </a:pPr>
            <a:r>
              <a:rPr lang="en-IN" sz="2000" b="1" dirty="0">
                <a:solidFill>
                  <a:srgbClr val="2A2826"/>
                </a:solidFill>
                <a:effectLst/>
                <a:latin typeface="Georgia" panose="02040502050405020303" pitchFamily="18" charset="0"/>
                <a:ea typeface="Comfortaa SemiBold"/>
                <a:cs typeface="Comfortaa SemiBold"/>
              </a:rPr>
              <a:t>Mix of Content Types:</a:t>
            </a:r>
            <a:r>
              <a:rPr lang="en-IN" sz="2000" dirty="0">
                <a:solidFill>
                  <a:srgbClr val="2A2826"/>
                </a:solidFill>
                <a:effectLst/>
                <a:latin typeface="Georgia" panose="02040502050405020303" pitchFamily="18" charset="0"/>
                <a:ea typeface="Comfortaa SemiBold"/>
                <a:cs typeface="Comfortaa SemiBold"/>
              </a:rPr>
              <a:t> Use images, videos, infographics, and GIFs to keep content diverse and engaging.</a:t>
            </a:r>
            <a:endParaRPr lang="en-IN" sz="2000" dirty="0">
              <a:solidFill>
                <a:srgbClr val="2A2826"/>
              </a:solidFill>
              <a:effectLst/>
              <a:latin typeface="Georgia" panose="02040502050405020303" pitchFamily="18" charset="0"/>
              <a:ea typeface="Arial" panose="020B0604020202020204" pitchFamily="34" charset="0"/>
              <a:cs typeface="Times New Roman" panose="02020603050405020304" pitchFamily="18" charset="0"/>
            </a:endParaRPr>
          </a:p>
          <a:p>
            <a:r>
              <a:rPr lang="en-IN" sz="2000" b="1" dirty="0">
                <a:solidFill>
                  <a:srgbClr val="2A2826"/>
                </a:solidFill>
                <a:effectLst/>
                <a:latin typeface="Georgia" panose="02040502050405020303" pitchFamily="18" charset="0"/>
                <a:ea typeface="Comfortaa SemiBold"/>
                <a:cs typeface="Comfortaa SemiBold"/>
              </a:rPr>
              <a:t>Innovative Formats:</a:t>
            </a:r>
            <a:r>
              <a:rPr lang="en-IN" sz="2000" dirty="0">
                <a:solidFill>
                  <a:srgbClr val="2A2826"/>
                </a:solidFill>
                <a:effectLst/>
                <a:latin typeface="Georgia" panose="02040502050405020303" pitchFamily="18" charset="0"/>
                <a:ea typeface="Comfortaa SemiBold"/>
                <a:cs typeface="Comfortaa SemiBold"/>
              </a:rPr>
              <a:t> Experiment with new formats like AR filters and interactive videos to captivate the audience.</a:t>
            </a:r>
            <a:endParaRPr lang="en-IN" sz="2000" dirty="0">
              <a:latin typeface="Georgia" panose="02040502050405020303" pitchFamily="18" charset="0"/>
            </a:endParaRPr>
          </a:p>
        </p:txBody>
      </p:sp>
    </p:spTree>
    <p:extLst>
      <p:ext uri="{BB962C8B-B14F-4D97-AF65-F5344CB8AC3E}">
        <p14:creationId xmlns:p14="http://schemas.microsoft.com/office/powerpoint/2010/main" val="2994069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6C628DE-A560-4C79-B607-9BBFA3DA57EF}"/>
              </a:ext>
            </a:extLst>
          </p:cNvPr>
          <p:cNvSpPr txBox="1"/>
          <p:nvPr/>
        </p:nvSpPr>
        <p:spPr>
          <a:xfrm>
            <a:off x="2889250" y="625475"/>
            <a:ext cx="14325600" cy="8032968"/>
          </a:xfrm>
          <a:prstGeom prst="rect">
            <a:avLst/>
          </a:prstGeom>
          <a:noFill/>
        </p:spPr>
        <p:txBody>
          <a:bodyPr wrap="square">
            <a:spAutoFit/>
          </a:bodyPr>
          <a:lstStyle/>
          <a:p>
            <a:pPr marR="231775">
              <a:lnSpc>
                <a:spcPct val="150000"/>
              </a:lnSpc>
            </a:pPr>
            <a:r>
              <a:rPr lang="en-IN" sz="2400" b="1" dirty="0">
                <a:solidFill>
                  <a:srgbClr val="2A2826"/>
                </a:solidFill>
                <a:effectLst/>
                <a:highlight>
                  <a:srgbClr val="FFFF00"/>
                </a:highlight>
                <a:latin typeface="Cambria" panose="02040503050406030204" pitchFamily="18" charset="0"/>
                <a:ea typeface="Comfortaa SemiBold"/>
                <a:cs typeface="Comfortaa SemiBold"/>
              </a:rPr>
              <a:t>Implementation Plan</a:t>
            </a:r>
            <a:endParaRPr lang="en-IN" sz="2400" dirty="0">
              <a:effectLst/>
              <a:highlight>
                <a:srgbClr val="FFFF00"/>
              </a:highlight>
              <a:latin typeface="Arial" panose="020B0604020202020204" pitchFamily="34" charset="0"/>
              <a:ea typeface="Arial" panose="020B0604020202020204" pitchFamily="34" charset="0"/>
            </a:endParaRPr>
          </a:p>
          <a:p>
            <a:pPr marR="231775">
              <a:lnSpc>
                <a:spcPct val="150000"/>
              </a:lnSpc>
            </a:pPr>
            <a:r>
              <a:rPr lang="en-IN" sz="2000" b="1" dirty="0">
                <a:solidFill>
                  <a:srgbClr val="2A2826"/>
                </a:solidFill>
                <a:effectLst/>
                <a:latin typeface="Cambria" panose="02040503050406030204" pitchFamily="18" charset="0"/>
                <a:ea typeface="Comfortaa SemiBold"/>
                <a:cs typeface="Comfortaa SemiBold"/>
              </a:rPr>
              <a:t>Content Calendar:</a:t>
            </a:r>
            <a:endParaRPr lang="en-IN" sz="2000" dirty="0">
              <a:effectLst/>
              <a:latin typeface="Arial" panose="020B0604020202020204" pitchFamily="34" charset="0"/>
              <a:ea typeface="Arial" panose="020B0604020202020204" pitchFamily="34" charset="0"/>
            </a:endParaRPr>
          </a:p>
          <a:p>
            <a:pPr marL="342900" marR="231775" lvl="0" indent="-342900">
              <a:lnSpc>
                <a:spcPct val="150000"/>
              </a:lnSpc>
              <a:buSzPts val="1000"/>
              <a:buFont typeface="Symbol" panose="05050102010706020507" pitchFamily="18" charset="2"/>
              <a:buChar char=""/>
              <a:tabLst>
                <a:tab pos="457200" algn="l"/>
              </a:tabLst>
            </a:pPr>
            <a:r>
              <a:rPr lang="en-IN" sz="2000" dirty="0">
                <a:solidFill>
                  <a:srgbClr val="2A2826"/>
                </a:solidFill>
                <a:effectLst/>
                <a:latin typeface="Cambria" panose="02040503050406030204" pitchFamily="18" charset="0"/>
                <a:ea typeface="Comfortaa SemiBold"/>
                <a:cs typeface="Comfortaa SemiBold"/>
              </a:rPr>
              <a:t>Develop a detailed schedule based on optimal engagement times.</a:t>
            </a:r>
            <a:endParaRPr lang="en-IN" sz="2000" dirty="0">
              <a:solidFill>
                <a:srgbClr val="2A2826"/>
              </a:solidFill>
              <a:effectLst/>
              <a:latin typeface="Arial" panose="020B0604020202020204" pitchFamily="34" charset="0"/>
              <a:ea typeface="Arial" panose="020B0604020202020204" pitchFamily="34" charset="0"/>
            </a:endParaRPr>
          </a:p>
          <a:p>
            <a:pPr marL="342900" marR="231775" lvl="0" indent="-342900">
              <a:lnSpc>
                <a:spcPct val="150000"/>
              </a:lnSpc>
              <a:buSzPts val="1000"/>
              <a:buFont typeface="Symbol" panose="05050102010706020507" pitchFamily="18" charset="2"/>
              <a:buChar char=""/>
              <a:tabLst>
                <a:tab pos="457200" algn="l"/>
              </a:tabLst>
            </a:pPr>
            <a:r>
              <a:rPr lang="en-IN" sz="2000" dirty="0">
                <a:solidFill>
                  <a:srgbClr val="2A2826"/>
                </a:solidFill>
                <a:effectLst/>
                <a:latin typeface="Cambria" panose="02040503050406030204" pitchFamily="18" charset="0"/>
                <a:ea typeface="Comfortaa SemiBold"/>
                <a:cs typeface="Comfortaa SemiBold"/>
              </a:rPr>
              <a:t>Plan diverse content types and topics to maintain audience interest.</a:t>
            </a:r>
            <a:endParaRPr lang="en-IN" sz="2000" dirty="0">
              <a:solidFill>
                <a:srgbClr val="2A2826"/>
              </a:solidFill>
              <a:effectLst/>
              <a:latin typeface="Arial" panose="020B0604020202020204" pitchFamily="34" charset="0"/>
              <a:ea typeface="Arial" panose="020B0604020202020204" pitchFamily="34" charset="0"/>
            </a:endParaRPr>
          </a:p>
          <a:p>
            <a:pPr marR="231775">
              <a:lnSpc>
                <a:spcPct val="150000"/>
              </a:lnSpc>
            </a:pPr>
            <a:r>
              <a:rPr lang="en-IN" sz="2000" b="1" dirty="0">
                <a:solidFill>
                  <a:srgbClr val="2A2826"/>
                </a:solidFill>
                <a:effectLst/>
                <a:latin typeface="Cambria" panose="02040503050406030204" pitchFamily="18" charset="0"/>
                <a:ea typeface="Comfortaa SemiBold"/>
                <a:cs typeface="Comfortaa SemiBold"/>
              </a:rPr>
              <a:t> </a:t>
            </a:r>
            <a:endParaRPr lang="en-IN" sz="2000" dirty="0">
              <a:effectLst/>
              <a:latin typeface="Arial" panose="020B0604020202020204" pitchFamily="34" charset="0"/>
              <a:ea typeface="Arial" panose="020B0604020202020204" pitchFamily="34" charset="0"/>
            </a:endParaRPr>
          </a:p>
          <a:p>
            <a:pPr marR="231775">
              <a:lnSpc>
                <a:spcPct val="150000"/>
              </a:lnSpc>
            </a:pPr>
            <a:r>
              <a:rPr lang="en-IN" sz="2000" b="1" dirty="0">
                <a:solidFill>
                  <a:srgbClr val="2A2826"/>
                </a:solidFill>
                <a:effectLst/>
                <a:latin typeface="Cambria" panose="02040503050406030204" pitchFamily="18" charset="0"/>
                <a:ea typeface="Comfortaa SemiBold"/>
                <a:cs typeface="Comfortaa SemiBold"/>
              </a:rPr>
              <a:t>Performance Monitoring and Adjustment:</a:t>
            </a:r>
            <a:endParaRPr lang="en-IN" sz="2000" dirty="0">
              <a:effectLst/>
              <a:latin typeface="Arial" panose="020B0604020202020204" pitchFamily="34" charset="0"/>
              <a:ea typeface="Arial" panose="020B0604020202020204" pitchFamily="34" charset="0"/>
            </a:endParaRPr>
          </a:p>
          <a:p>
            <a:pPr marL="342900" marR="231775" lvl="0" indent="-342900">
              <a:lnSpc>
                <a:spcPct val="150000"/>
              </a:lnSpc>
              <a:buSzPts val="1000"/>
              <a:buFont typeface="Symbol" panose="05050102010706020507" pitchFamily="18" charset="2"/>
              <a:buChar char=""/>
              <a:tabLst>
                <a:tab pos="457200" algn="l"/>
              </a:tabLst>
            </a:pPr>
            <a:r>
              <a:rPr lang="en-IN" sz="2000" dirty="0">
                <a:solidFill>
                  <a:srgbClr val="2A2826"/>
                </a:solidFill>
                <a:effectLst/>
                <a:latin typeface="Cambria" panose="02040503050406030204" pitchFamily="18" charset="0"/>
                <a:ea typeface="Comfortaa SemiBold"/>
                <a:cs typeface="Comfortaa SemiBold"/>
              </a:rPr>
              <a:t>Use analytics tools to monitor post performance regularly.</a:t>
            </a:r>
            <a:endParaRPr lang="en-IN" sz="2000" dirty="0">
              <a:solidFill>
                <a:srgbClr val="2A2826"/>
              </a:solidFill>
              <a:effectLst/>
              <a:latin typeface="Arial" panose="020B0604020202020204" pitchFamily="34" charset="0"/>
              <a:ea typeface="Arial" panose="020B0604020202020204" pitchFamily="34" charset="0"/>
            </a:endParaRPr>
          </a:p>
          <a:p>
            <a:pPr marL="342900" marR="231775" lvl="0" indent="-342900">
              <a:lnSpc>
                <a:spcPct val="150000"/>
              </a:lnSpc>
              <a:buSzPts val="1000"/>
              <a:buFont typeface="Symbol" panose="05050102010706020507" pitchFamily="18" charset="2"/>
              <a:buChar char=""/>
              <a:tabLst>
                <a:tab pos="457200" algn="l"/>
              </a:tabLst>
            </a:pPr>
            <a:r>
              <a:rPr lang="en-IN" sz="2000" dirty="0">
                <a:solidFill>
                  <a:srgbClr val="2A2826"/>
                </a:solidFill>
                <a:effectLst/>
                <a:latin typeface="Cambria" panose="02040503050406030204" pitchFamily="18" charset="0"/>
                <a:ea typeface="Comfortaa SemiBold"/>
                <a:cs typeface="Comfortaa SemiBold"/>
              </a:rPr>
              <a:t>Conduct A/B testing to refine strategies based on data insights.</a:t>
            </a:r>
            <a:endParaRPr lang="en-IN" sz="2000" dirty="0">
              <a:solidFill>
                <a:srgbClr val="2A2826"/>
              </a:solidFill>
              <a:effectLst/>
              <a:latin typeface="Arial" panose="020B0604020202020204" pitchFamily="34" charset="0"/>
              <a:ea typeface="Arial" panose="020B0604020202020204" pitchFamily="34" charset="0"/>
            </a:endParaRPr>
          </a:p>
          <a:p>
            <a:pPr marR="231775">
              <a:lnSpc>
                <a:spcPct val="150000"/>
              </a:lnSpc>
            </a:pPr>
            <a:r>
              <a:rPr lang="en-IN" sz="2000" b="1" dirty="0">
                <a:solidFill>
                  <a:srgbClr val="2A2826"/>
                </a:solidFill>
                <a:effectLst/>
                <a:latin typeface="Cambria" panose="02040503050406030204" pitchFamily="18" charset="0"/>
                <a:ea typeface="Comfortaa SemiBold"/>
                <a:cs typeface="Comfortaa SemiBold"/>
              </a:rPr>
              <a:t>Audience Feedback:</a:t>
            </a:r>
            <a:endParaRPr lang="en-IN" sz="2000" dirty="0">
              <a:effectLst/>
              <a:latin typeface="Arial" panose="020B0604020202020204" pitchFamily="34" charset="0"/>
              <a:ea typeface="Arial" panose="020B0604020202020204" pitchFamily="34" charset="0"/>
            </a:endParaRPr>
          </a:p>
          <a:p>
            <a:pPr marL="342900" marR="231775" lvl="0" indent="-342900">
              <a:lnSpc>
                <a:spcPct val="150000"/>
              </a:lnSpc>
              <a:buSzPts val="1000"/>
              <a:buFont typeface="Symbol" panose="05050102010706020507" pitchFamily="18" charset="2"/>
              <a:buChar char=""/>
              <a:tabLst>
                <a:tab pos="457200" algn="l"/>
              </a:tabLst>
            </a:pPr>
            <a:r>
              <a:rPr lang="en-IN" sz="2000" dirty="0">
                <a:solidFill>
                  <a:srgbClr val="2A2826"/>
                </a:solidFill>
                <a:effectLst/>
                <a:latin typeface="Cambria" panose="02040503050406030204" pitchFamily="18" charset="0"/>
                <a:ea typeface="Comfortaa SemiBold"/>
                <a:cs typeface="Comfortaa SemiBold"/>
              </a:rPr>
              <a:t>Collect feedback through comments, messages, and surveys.</a:t>
            </a:r>
            <a:endParaRPr lang="en-IN" sz="2000" dirty="0">
              <a:solidFill>
                <a:srgbClr val="2A2826"/>
              </a:solidFill>
              <a:effectLst/>
              <a:latin typeface="Arial" panose="020B0604020202020204" pitchFamily="34" charset="0"/>
              <a:ea typeface="Arial" panose="020B0604020202020204" pitchFamily="34" charset="0"/>
            </a:endParaRPr>
          </a:p>
          <a:p>
            <a:pPr marL="342900" marR="231775" lvl="0" indent="-342900">
              <a:lnSpc>
                <a:spcPct val="150000"/>
              </a:lnSpc>
              <a:buSzPts val="1000"/>
              <a:buFont typeface="Symbol" panose="05050102010706020507" pitchFamily="18" charset="2"/>
              <a:buChar char=""/>
              <a:tabLst>
                <a:tab pos="457200" algn="l"/>
              </a:tabLst>
            </a:pPr>
            <a:r>
              <a:rPr lang="en-IN" sz="2000" dirty="0">
                <a:solidFill>
                  <a:srgbClr val="2A2826"/>
                </a:solidFill>
                <a:effectLst/>
                <a:latin typeface="Cambria" panose="02040503050406030204" pitchFamily="18" charset="0"/>
                <a:ea typeface="Comfortaa SemiBold"/>
                <a:cs typeface="Comfortaa SemiBold"/>
              </a:rPr>
              <a:t>Use feedback to tailor content and improve audience engagement.</a:t>
            </a:r>
            <a:endParaRPr lang="en-IN" sz="2000" dirty="0">
              <a:solidFill>
                <a:srgbClr val="2A2826"/>
              </a:solidFill>
              <a:effectLst/>
              <a:latin typeface="Arial" panose="020B0604020202020204" pitchFamily="34" charset="0"/>
              <a:ea typeface="Arial" panose="020B0604020202020204" pitchFamily="34" charset="0"/>
            </a:endParaRPr>
          </a:p>
          <a:p>
            <a:pPr marR="231775">
              <a:lnSpc>
                <a:spcPct val="150000"/>
              </a:lnSpc>
            </a:pPr>
            <a:r>
              <a:rPr lang="en-IN" sz="2000" b="1" dirty="0">
                <a:solidFill>
                  <a:srgbClr val="2A2826"/>
                </a:solidFill>
                <a:effectLst/>
                <a:latin typeface="Cambria" panose="02040503050406030204" pitchFamily="18" charset="0"/>
                <a:ea typeface="Comfortaa SemiBold"/>
                <a:cs typeface="Comfortaa SemiBold"/>
              </a:rPr>
              <a:t>Training and Resources:</a:t>
            </a:r>
            <a:endParaRPr lang="en-IN" sz="2000" dirty="0">
              <a:effectLst/>
              <a:latin typeface="Arial" panose="020B0604020202020204" pitchFamily="34" charset="0"/>
              <a:ea typeface="Arial" panose="020B0604020202020204" pitchFamily="34" charset="0"/>
            </a:endParaRPr>
          </a:p>
          <a:p>
            <a:pPr marL="342900" marR="231775" lvl="0" indent="-342900">
              <a:lnSpc>
                <a:spcPct val="150000"/>
              </a:lnSpc>
              <a:buSzPts val="1000"/>
              <a:buFont typeface="Symbol" panose="05050102010706020507" pitchFamily="18" charset="2"/>
              <a:buChar char=""/>
              <a:tabLst>
                <a:tab pos="457200" algn="l"/>
              </a:tabLst>
            </a:pPr>
            <a:r>
              <a:rPr lang="en-IN" sz="2000" dirty="0">
                <a:solidFill>
                  <a:srgbClr val="2A2826"/>
                </a:solidFill>
                <a:effectLst/>
                <a:latin typeface="Cambria" panose="02040503050406030204" pitchFamily="18" charset="0"/>
                <a:ea typeface="Comfortaa SemiBold"/>
                <a:cs typeface="Comfortaa SemiBold"/>
              </a:rPr>
              <a:t>Provide training on social media trends and best practices.</a:t>
            </a:r>
            <a:endParaRPr lang="en-IN" sz="2000" dirty="0">
              <a:solidFill>
                <a:srgbClr val="2A2826"/>
              </a:solidFill>
              <a:effectLst/>
              <a:latin typeface="Arial" panose="020B0604020202020204" pitchFamily="34" charset="0"/>
              <a:ea typeface="Arial" panose="020B0604020202020204" pitchFamily="34" charset="0"/>
            </a:endParaRPr>
          </a:p>
          <a:p>
            <a:pPr marL="342900" marR="231775" lvl="0" indent="-342900">
              <a:lnSpc>
                <a:spcPct val="150000"/>
              </a:lnSpc>
              <a:buSzPts val="1000"/>
              <a:buFont typeface="Symbol" panose="05050102010706020507" pitchFamily="18" charset="2"/>
              <a:buChar char=""/>
              <a:tabLst>
                <a:tab pos="457200" algn="l"/>
              </a:tabLst>
            </a:pPr>
            <a:r>
              <a:rPr lang="en-IN" sz="2000" dirty="0">
                <a:solidFill>
                  <a:srgbClr val="2A2826"/>
                </a:solidFill>
                <a:effectLst/>
                <a:latin typeface="Cambria" panose="02040503050406030204" pitchFamily="18" charset="0"/>
                <a:ea typeface="Comfortaa SemiBold"/>
                <a:cs typeface="Comfortaa SemiBold"/>
              </a:rPr>
              <a:t>Equip the team with tools for high-quality graphic and video content creation.</a:t>
            </a:r>
            <a:endParaRPr lang="en-IN" sz="2000" dirty="0">
              <a:solidFill>
                <a:srgbClr val="2A2826"/>
              </a:solidFill>
              <a:effectLst/>
              <a:latin typeface="Arial" panose="020B0604020202020204" pitchFamily="34" charset="0"/>
              <a:ea typeface="Arial" panose="020B0604020202020204" pitchFamily="34" charset="0"/>
            </a:endParaRPr>
          </a:p>
          <a:p>
            <a:pPr marR="231775">
              <a:lnSpc>
                <a:spcPct val="150000"/>
              </a:lnSpc>
            </a:pPr>
            <a:r>
              <a:rPr lang="en-IN" sz="2000" b="1" dirty="0">
                <a:solidFill>
                  <a:srgbClr val="2A2826"/>
                </a:solidFill>
                <a:effectLst/>
                <a:latin typeface="Cambria" panose="02040503050406030204" pitchFamily="18" charset="0"/>
                <a:ea typeface="Comfortaa SemiBold"/>
                <a:cs typeface="Comfortaa SemiBold"/>
              </a:rPr>
              <a:t>Conclusion</a:t>
            </a:r>
            <a:endParaRPr lang="en-IN" sz="2000" dirty="0">
              <a:effectLst/>
              <a:latin typeface="Arial" panose="020B0604020202020204" pitchFamily="34" charset="0"/>
              <a:ea typeface="Arial" panose="020B0604020202020204" pitchFamily="34" charset="0"/>
            </a:endParaRPr>
          </a:p>
          <a:p>
            <a:r>
              <a:rPr lang="en-IN" sz="2000" dirty="0">
                <a:solidFill>
                  <a:srgbClr val="2A2826"/>
                </a:solidFill>
                <a:effectLst/>
                <a:latin typeface="Cambria" panose="02040503050406030204" pitchFamily="18" charset="0"/>
                <a:ea typeface="Comfortaa SemiBold"/>
                <a:cs typeface="Comfortaa SemiBold"/>
              </a:rPr>
              <a:t>By focusing on visibility, interactions, visual appeal, </a:t>
            </a:r>
            <a:r>
              <a:rPr lang="en-IN" sz="2000" dirty="0" err="1">
                <a:solidFill>
                  <a:srgbClr val="2A2826"/>
                </a:solidFill>
                <a:effectLst/>
                <a:latin typeface="Cambria" panose="02040503050406030204" pitchFamily="18" charset="0"/>
                <a:ea typeface="Comfortaa SemiBold"/>
                <a:cs typeface="Comfortaa SemiBold"/>
              </a:rPr>
              <a:t>color</a:t>
            </a:r>
            <a:r>
              <a:rPr lang="en-IN" sz="2000" dirty="0">
                <a:solidFill>
                  <a:srgbClr val="2A2826"/>
                </a:solidFill>
                <a:effectLst/>
                <a:latin typeface="Cambria" panose="02040503050406030204" pitchFamily="18" charset="0"/>
                <a:ea typeface="Comfortaa SemiBold"/>
                <a:cs typeface="Comfortaa SemiBold"/>
              </a:rPr>
              <a:t> strategy, content relevance, and innovation, Infosys can strengthen its social media presence and increase engagement rates. This data-driven approach ensures each post is optimized for performance, fostering a deeper connection with the audience and enhancing overall brand visibility and engagement.</a:t>
            </a:r>
            <a:endParaRPr lang="en-IN" sz="2000" dirty="0"/>
          </a:p>
        </p:txBody>
      </p:sp>
    </p:spTree>
    <p:extLst>
      <p:ext uri="{BB962C8B-B14F-4D97-AF65-F5344CB8AC3E}">
        <p14:creationId xmlns:p14="http://schemas.microsoft.com/office/powerpoint/2010/main" val="705778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58183" y="2445829"/>
            <a:ext cx="15501619" cy="5297170"/>
          </a:xfrm>
          <a:prstGeom prst="rect">
            <a:avLst/>
          </a:prstGeom>
        </p:spPr>
        <p:txBody>
          <a:bodyPr vert="horz" wrap="square" lIns="0" tIns="11430" rIns="0" bIns="0" rtlCol="0">
            <a:spAutoFit/>
          </a:bodyPr>
          <a:lstStyle/>
          <a:p>
            <a:pPr marL="12700">
              <a:lnSpc>
                <a:spcPct val="100000"/>
              </a:lnSpc>
              <a:spcBef>
                <a:spcPts val="90"/>
              </a:spcBef>
            </a:pPr>
            <a:r>
              <a:rPr sz="34600" spc="-4620" dirty="0"/>
              <a:t>T</a:t>
            </a:r>
            <a:r>
              <a:rPr sz="34600" spc="-4625" dirty="0"/>
              <a:t>H</a:t>
            </a:r>
            <a:r>
              <a:rPr sz="34600" spc="-4635" dirty="0"/>
              <a:t>A</a:t>
            </a:r>
            <a:r>
              <a:rPr sz="34600" spc="-4615" dirty="0"/>
              <a:t>N</a:t>
            </a:r>
            <a:r>
              <a:rPr sz="34600" spc="-5315" dirty="0"/>
              <a:t>K</a:t>
            </a:r>
            <a:r>
              <a:rPr sz="34600" spc="-985" dirty="0"/>
              <a:t> </a:t>
            </a:r>
            <a:r>
              <a:rPr sz="34600" spc="-6805" dirty="0"/>
              <a:t>Y</a:t>
            </a:r>
            <a:r>
              <a:rPr sz="34600" spc="-6155" dirty="0"/>
              <a:t>O</a:t>
            </a:r>
            <a:r>
              <a:rPr sz="34600" spc="-6840" dirty="0"/>
              <a:t>U</a:t>
            </a:r>
            <a:endParaRPr sz="34600"/>
          </a:p>
        </p:txBody>
      </p:sp>
      <p:sp>
        <p:nvSpPr>
          <p:cNvPr id="3" name="object 3"/>
          <p:cNvSpPr/>
          <p:nvPr/>
        </p:nvSpPr>
        <p:spPr>
          <a:xfrm>
            <a:off x="2010409" y="0"/>
            <a:ext cx="16083280" cy="1118235"/>
          </a:xfrm>
          <a:custGeom>
            <a:avLst/>
            <a:gdLst/>
            <a:ahLst/>
            <a:cxnLst/>
            <a:rect l="l" t="t" r="r" b="b"/>
            <a:pathLst>
              <a:path w="16083280" h="1118235">
                <a:moveTo>
                  <a:pt x="16083279" y="1117787"/>
                </a:moveTo>
                <a:lnTo>
                  <a:pt x="0" y="1117787"/>
                </a:lnTo>
                <a:lnTo>
                  <a:pt x="0" y="0"/>
                </a:lnTo>
                <a:lnTo>
                  <a:pt x="16083279" y="0"/>
                </a:lnTo>
                <a:lnTo>
                  <a:pt x="16083279" y="1117787"/>
                </a:lnTo>
                <a:close/>
              </a:path>
            </a:pathLst>
          </a:custGeom>
          <a:solidFill>
            <a:srgbClr val="772F3A"/>
          </a:solidFill>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14964" y="0"/>
            <a:ext cx="9489440" cy="11306810"/>
            <a:chOff x="10614964" y="0"/>
            <a:chExt cx="9489440" cy="11306810"/>
          </a:xfrm>
        </p:grpSpPr>
        <p:sp>
          <p:nvSpPr>
            <p:cNvPr id="3" name="object 3"/>
            <p:cNvSpPr/>
            <p:nvPr/>
          </p:nvSpPr>
          <p:spPr>
            <a:xfrm>
              <a:off x="18355042" y="0"/>
              <a:ext cx="1749425" cy="11306810"/>
            </a:xfrm>
            <a:custGeom>
              <a:avLst/>
              <a:gdLst/>
              <a:ahLst/>
              <a:cxnLst/>
              <a:rect l="l" t="t" r="r" b="b"/>
              <a:pathLst>
                <a:path w="1749425" h="11306810">
                  <a:moveTo>
                    <a:pt x="1749056" y="11306545"/>
                  </a:moveTo>
                  <a:lnTo>
                    <a:pt x="0" y="11306545"/>
                  </a:lnTo>
                  <a:lnTo>
                    <a:pt x="0" y="0"/>
                  </a:lnTo>
                  <a:lnTo>
                    <a:pt x="1749056" y="0"/>
                  </a:lnTo>
                  <a:lnTo>
                    <a:pt x="1749056" y="11306545"/>
                  </a:lnTo>
                  <a:close/>
                </a:path>
              </a:pathLst>
            </a:custGeom>
            <a:solidFill>
              <a:srgbClr val="772F3A"/>
            </a:solidFill>
          </p:spPr>
          <p:txBody>
            <a:bodyPr wrap="square" lIns="0" tIns="0" rIns="0" bIns="0" rtlCol="0"/>
            <a:lstStyle/>
            <a:p>
              <a:endParaRPr/>
            </a:p>
          </p:txBody>
        </p:sp>
        <p:pic>
          <p:nvPicPr>
            <p:cNvPr id="4" name="object 4"/>
            <p:cNvPicPr/>
            <p:nvPr/>
          </p:nvPicPr>
          <p:blipFill>
            <a:blip r:embed="rId2" cstate="print"/>
            <a:stretch>
              <a:fillRect/>
            </a:stretch>
          </p:blipFill>
          <p:spPr>
            <a:xfrm>
              <a:off x="10614964" y="0"/>
              <a:ext cx="7740078" cy="11306545"/>
            </a:xfrm>
            <a:prstGeom prst="rect">
              <a:avLst/>
            </a:prstGeom>
          </p:spPr>
        </p:pic>
      </p:grpSp>
      <p:sp>
        <p:nvSpPr>
          <p:cNvPr id="5" name="object 5"/>
          <p:cNvSpPr txBox="1">
            <a:spLocks noGrp="1"/>
          </p:cNvSpPr>
          <p:nvPr>
            <p:ph type="title"/>
          </p:nvPr>
        </p:nvSpPr>
        <p:spPr>
          <a:xfrm>
            <a:off x="2065856" y="92075"/>
            <a:ext cx="6797523" cy="1498487"/>
          </a:xfrm>
          <a:prstGeom prst="rect">
            <a:avLst/>
          </a:prstGeom>
        </p:spPr>
        <p:txBody>
          <a:bodyPr vert="horz" wrap="square" lIns="0" tIns="13335" rIns="0" bIns="0" rtlCol="0">
            <a:spAutoFit/>
          </a:bodyPr>
          <a:lstStyle/>
          <a:p>
            <a:pPr marL="12700">
              <a:lnSpc>
                <a:spcPct val="100000"/>
              </a:lnSpc>
              <a:spcBef>
                <a:spcPts val="105"/>
              </a:spcBef>
            </a:pPr>
            <a:r>
              <a:rPr lang="en-IN" sz="6000" b="1" dirty="0"/>
              <a:t>Correlation-Heatmap</a:t>
            </a:r>
            <a:r>
              <a:rPr lang="en-IN" sz="9650" b="1" dirty="0"/>
              <a:t> </a:t>
            </a:r>
            <a:endParaRPr sz="9650" b="1" dirty="0"/>
          </a:p>
        </p:txBody>
      </p:sp>
      <p:sp>
        <p:nvSpPr>
          <p:cNvPr id="6" name="object 6"/>
          <p:cNvSpPr txBox="1"/>
          <p:nvPr/>
        </p:nvSpPr>
        <p:spPr>
          <a:xfrm>
            <a:off x="1278597" y="1792251"/>
            <a:ext cx="7138034" cy="897105"/>
          </a:xfrm>
          <a:prstGeom prst="rect">
            <a:avLst/>
          </a:prstGeom>
        </p:spPr>
        <p:txBody>
          <a:bodyPr vert="horz" wrap="square" lIns="0" tIns="10160" rIns="0" bIns="0" rtlCol="0">
            <a:spAutoFit/>
          </a:bodyPr>
          <a:lstStyle/>
          <a:p>
            <a:pPr marL="12700" marR="5080">
              <a:lnSpc>
                <a:spcPct val="101099"/>
              </a:lnSpc>
              <a:spcBef>
                <a:spcPts val="80"/>
              </a:spcBef>
            </a:pPr>
            <a:r>
              <a:rPr lang="en-IN" sz="2950" b="1" spc="95" dirty="0">
                <a:latin typeface="Arial Narrow"/>
                <a:cs typeface="Arial Narrow"/>
              </a:rPr>
              <a:t>Inferences Drawn From This Correlation Heatmap</a:t>
            </a:r>
            <a:endParaRPr sz="2950" b="1" dirty="0">
              <a:latin typeface="Arial Narrow"/>
              <a:cs typeface="Arial Narrow"/>
            </a:endParaRPr>
          </a:p>
        </p:txBody>
      </p:sp>
      <p:sp>
        <p:nvSpPr>
          <p:cNvPr id="13" name="object 13"/>
          <p:cNvSpPr txBox="1"/>
          <p:nvPr/>
        </p:nvSpPr>
        <p:spPr>
          <a:xfrm>
            <a:off x="18967611" y="1864489"/>
            <a:ext cx="533400" cy="283210"/>
          </a:xfrm>
          <a:prstGeom prst="rect">
            <a:avLst/>
          </a:prstGeom>
        </p:spPr>
        <p:txBody>
          <a:bodyPr vert="vert"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M</a:t>
            </a:r>
            <a:endParaRPr sz="2950">
              <a:latin typeface="Arial Narrow"/>
              <a:cs typeface="Arial Narrow"/>
            </a:endParaRPr>
          </a:p>
        </p:txBody>
      </p:sp>
      <p:sp>
        <p:nvSpPr>
          <p:cNvPr id="14" name="object 14"/>
          <p:cNvSpPr txBox="1"/>
          <p:nvPr/>
        </p:nvSpPr>
        <p:spPr>
          <a:xfrm>
            <a:off x="18967611" y="2331239"/>
            <a:ext cx="533400" cy="197485"/>
          </a:xfrm>
          <a:prstGeom prst="rect">
            <a:avLst/>
          </a:prstGeom>
        </p:spPr>
        <p:txBody>
          <a:bodyPr vert="vert"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a</a:t>
            </a:r>
            <a:endParaRPr sz="2950">
              <a:latin typeface="Arial Narrow"/>
              <a:cs typeface="Arial Narrow"/>
            </a:endParaRPr>
          </a:p>
        </p:txBody>
      </p:sp>
      <p:sp>
        <p:nvSpPr>
          <p:cNvPr id="15" name="object 15"/>
          <p:cNvSpPr txBox="1"/>
          <p:nvPr/>
        </p:nvSpPr>
        <p:spPr>
          <a:xfrm>
            <a:off x="18967611" y="2713552"/>
            <a:ext cx="533400" cy="180340"/>
          </a:xfrm>
          <a:prstGeom prst="rect">
            <a:avLst/>
          </a:prstGeom>
        </p:spPr>
        <p:txBody>
          <a:bodyPr vert="vert"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k</a:t>
            </a:r>
            <a:endParaRPr sz="2950">
              <a:latin typeface="Arial Narrow"/>
              <a:cs typeface="Arial Narrow"/>
            </a:endParaRPr>
          </a:p>
        </p:txBody>
      </p:sp>
      <p:sp>
        <p:nvSpPr>
          <p:cNvPr id="16" name="object 16"/>
          <p:cNvSpPr txBox="1"/>
          <p:nvPr/>
        </p:nvSpPr>
        <p:spPr>
          <a:xfrm>
            <a:off x="18967611" y="3079781"/>
            <a:ext cx="533400" cy="197485"/>
          </a:xfrm>
          <a:prstGeom prst="rect">
            <a:avLst/>
          </a:prstGeom>
        </p:spPr>
        <p:txBody>
          <a:bodyPr vert="vert"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e</a:t>
            </a:r>
            <a:endParaRPr sz="2950">
              <a:latin typeface="Arial Narrow"/>
              <a:cs typeface="Arial Narrow"/>
            </a:endParaRPr>
          </a:p>
        </p:txBody>
      </p:sp>
      <p:sp>
        <p:nvSpPr>
          <p:cNvPr id="17" name="object 17"/>
          <p:cNvSpPr txBox="1"/>
          <p:nvPr/>
        </p:nvSpPr>
        <p:spPr>
          <a:xfrm>
            <a:off x="18967611" y="3755949"/>
            <a:ext cx="533400" cy="180340"/>
          </a:xfrm>
          <a:prstGeom prst="rect">
            <a:avLst/>
          </a:prstGeom>
        </p:spPr>
        <p:txBody>
          <a:bodyPr vert="vert"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y</a:t>
            </a:r>
            <a:endParaRPr sz="2950">
              <a:latin typeface="Arial Narrow"/>
              <a:cs typeface="Arial Narrow"/>
            </a:endParaRPr>
          </a:p>
        </p:txBody>
      </p:sp>
      <p:sp>
        <p:nvSpPr>
          <p:cNvPr id="18" name="object 18"/>
          <p:cNvSpPr txBox="1"/>
          <p:nvPr/>
        </p:nvSpPr>
        <p:spPr>
          <a:xfrm>
            <a:off x="18967611" y="4122178"/>
            <a:ext cx="533400" cy="197485"/>
          </a:xfrm>
          <a:prstGeom prst="rect">
            <a:avLst/>
          </a:prstGeom>
        </p:spPr>
        <p:txBody>
          <a:bodyPr vert="vert"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o</a:t>
            </a:r>
            <a:endParaRPr sz="2950">
              <a:latin typeface="Arial Narrow"/>
              <a:cs typeface="Arial Narrow"/>
            </a:endParaRPr>
          </a:p>
        </p:txBody>
      </p:sp>
      <p:sp>
        <p:nvSpPr>
          <p:cNvPr id="19" name="object 19"/>
          <p:cNvSpPr txBox="1"/>
          <p:nvPr/>
        </p:nvSpPr>
        <p:spPr>
          <a:xfrm>
            <a:off x="18967611" y="4504491"/>
            <a:ext cx="533400" cy="197485"/>
          </a:xfrm>
          <a:prstGeom prst="rect">
            <a:avLst/>
          </a:prstGeom>
        </p:spPr>
        <p:txBody>
          <a:bodyPr vert="vert"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u</a:t>
            </a:r>
            <a:endParaRPr sz="2950">
              <a:latin typeface="Arial Narrow"/>
              <a:cs typeface="Arial Narrow"/>
            </a:endParaRPr>
          </a:p>
        </p:txBody>
      </p:sp>
      <p:sp>
        <p:nvSpPr>
          <p:cNvPr id="20" name="object 20"/>
          <p:cNvSpPr txBox="1"/>
          <p:nvPr/>
        </p:nvSpPr>
        <p:spPr>
          <a:xfrm>
            <a:off x="18967611" y="4886804"/>
            <a:ext cx="533400" cy="128905"/>
          </a:xfrm>
          <a:prstGeom prst="rect">
            <a:avLst/>
          </a:prstGeom>
        </p:spPr>
        <p:txBody>
          <a:bodyPr vert="vert"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r</a:t>
            </a:r>
            <a:endParaRPr sz="2950">
              <a:latin typeface="Arial Narrow"/>
              <a:cs typeface="Arial Narrow"/>
            </a:endParaRPr>
          </a:p>
        </p:txBody>
      </p:sp>
      <p:sp>
        <p:nvSpPr>
          <p:cNvPr id="21" name="object 21"/>
          <p:cNvSpPr txBox="1"/>
          <p:nvPr/>
        </p:nvSpPr>
        <p:spPr>
          <a:xfrm>
            <a:off x="18967611" y="5494618"/>
            <a:ext cx="533400" cy="180340"/>
          </a:xfrm>
          <a:prstGeom prst="rect">
            <a:avLst/>
          </a:prstGeom>
        </p:spPr>
        <p:txBody>
          <a:bodyPr vert="vert"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s</a:t>
            </a:r>
            <a:endParaRPr sz="2950">
              <a:latin typeface="Arial Narrow"/>
              <a:cs typeface="Arial Narrow"/>
            </a:endParaRPr>
          </a:p>
        </p:txBody>
      </p:sp>
      <p:sp>
        <p:nvSpPr>
          <p:cNvPr id="22" name="object 22"/>
          <p:cNvSpPr txBox="1"/>
          <p:nvPr/>
        </p:nvSpPr>
        <p:spPr>
          <a:xfrm>
            <a:off x="18967611" y="5860847"/>
            <a:ext cx="533400" cy="197485"/>
          </a:xfrm>
          <a:prstGeom prst="rect">
            <a:avLst/>
          </a:prstGeom>
        </p:spPr>
        <p:txBody>
          <a:bodyPr vert="vert"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a</a:t>
            </a:r>
            <a:endParaRPr sz="2950">
              <a:latin typeface="Arial Narrow"/>
              <a:cs typeface="Arial Narrow"/>
            </a:endParaRPr>
          </a:p>
        </p:txBody>
      </p:sp>
      <p:sp>
        <p:nvSpPr>
          <p:cNvPr id="23" name="object 23"/>
          <p:cNvSpPr txBox="1"/>
          <p:nvPr/>
        </p:nvSpPr>
        <p:spPr>
          <a:xfrm>
            <a:off x="18967611" y="6243160"/>
            <a:ext cx="533400" cy="94615"/>
          </a:xfrm>
          <a:prstGeom prst="rect">
            <a:avLst/>
          </a:prstGeom>
        </p:spPr>
        <p:txBody>
          <a:bodyPr vert="vert"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l</a:t>
            </a:r>
            <a:endParaRPr sz="2950">
              <a:latin typeface="Arial Narrow"/>
              <a:cs typeface="Arial Narrow"/>
            </a:endParaRPr>
          </a:p>
        </p:txBody>
      </p:sp>
      <p:sp>
        <p:nvSpPr>
          <p:cNvPr id="24" name="object 24"/>
          <p:cNvSpPr txBox="1"/>
          <p:nvPr/>
        </p:nvSpPr>
        <p:spPr>
          <a:xfrm>
            <a:off x="18967611" y="6520931"/>
            <a:ext cx="533400" cy="197485"/>
          </a:xfrm>
          <a:prstGeom prst="rect">
            <a:avLst/>
          </a:prstGeom>
        </p:spPr>
        <p:txBody>
          <a:bodyPr vert="vert"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e</a:t>
            </a:r>
            <a:endParaRPr sz="2950">
              <a:latin typeface="Arial Narrow"/>
              <a:cs typeface="Arial Narrow"/>
            </a:endParaRPr>
          </a:p>
        </p:txBody>
      </p:sp>
      <p:sp>
        <p:nvSpPr>
          <p:cNvPr id="25" name="object 25"/>
          <p:cNvSpPr txBox="1"/>
          <p:nvPr/>
        </p:nvSpPr>
        <p:spPr>
          <a:xfrm>
            <a:off x="18967611" y="6903244"/>
            <a:ext cx="533400" cy="180340"/>
          </a:xfrm>
          <a:prstGeom prst="rect">
            <a:avLst/>
          </a:prstGeom>
        </p:spPr>
        <p:txBody>
          <a:bodyPr vert="vert"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s</a:t>
            </a:r>
            <a:endParaRPr sz="2950">
              <a:latin typeface="Arial Narrow"/>
              <a:cs typeface="Arial Narrow"/>
            </a:endParaRPr>
          </a:p>
        </p:txBody>
      </p:sp>
      <p:sp>
        <p:nvSpPr>
          <p:cNvPr id="26" name="object 26"/>
          <p:cNvSpPr txBox="1"/>
          <p:nvPr/>
        </p:nvSpPr>
        <p:spPr>
          <a:xfrm>
            <a:off x="18967611" y="7563328"/>
            <a:ext cx="533400" cy="197485"/>
          </a:xfrm>
          <a:prstGeom prst="rect">
            <a:avLst/>
          </a:prstGeom>
        </p:spPr>
        <p:txBody>
          <a:bodyPr vert="vert"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p</a:t>
            </a:r>
            <a:endParaRPr sz="2950">
              <a:latin typeface="Arial Narrow"/>
              <a:cs typeface="Arial Narrow"/>
            </a:endParaRPr>
          </a:p>
        </p:txBody>
      </p:sp>
      <p:sp>
        <p:nvSpPr>
          <p:cNvPr id="27" name="object 27"/>
          <p:cNvSpPr txBox="1"/>
          <p:nvPr/>
        </p:nvSpPr>
        <p:spPr>
          <a:xfrm>
            <a:off x="18967611" y="7945640"/>
            <a:ext cx="533400" cy="111760"/>
          </a:xfrm>
          <a:prstGeom prst="rect">
            <a:avLst/>
          </a:prstGeom>
        </p:spPr>
        <p:txBody>
          <a:bodyPr vert="vert" wrap="square" lIns="0" tIns="27940" rIns="0" bIns="0" rtlCol="0">
            <a:spAutoFit/>
          </a:bodyPr>
          <a:lstStyle/>
          <a:p>
            <a:pPr marL="12700">
              <a:lnSpc>
                <a:spcPct val="100000"/>
              </a:lnSpc>
              <a:spcBef>
                <a:spcPts val="220"/>
              </a:spcBef>
            </a:pPr>
            <a:r>
              <a:rPr sz="2950" spc="80" dirty="0">
                <a:solidFill>
                  <a:srgbClr val="FFFFFF"/>
                </a:solidFill>
                <a:latin typeface="Arial Narrow"/>
                <a:cs typeface="Arial Narrow"/>
              </a:rPr>
              <a:t>i</a:t>
            </a:r>
            <a:endParaRPr sz="2950">
              <a:latin typeface="Arial Narrow"/>
              <a:cs typeface="Arial Narrow"/>
            </a:endParaRPr>
          </a:p>
        </p:txBody>
      </p:sp>
      <p:sp>
        <p:nvSpPr>
          <p:cNvPr id="28" name="object 28"/>
          <p:cNvSpPr txBox="1"/>
          <p:nvPr/>
        </p:nvSpPr>
        <p:spPr>
          <a:xfrm>
            <a:off x="18967611" y="8239495"/>
            <a:ext cx="533400" cy="111760"/>
          </a:xfrm>
          <a:prstGeom prst="rect">
            <a:avLst/>
          </a:prstGeom>
        </p:spPr>
        <p:txBody>
          <a:bodyPr vert="vert"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t</a:t>
            </a:r>
            <a:endParaRPr sz="2950">
              <a:latin typeface="Arial Narrow"/>
              <a:cs typeface="Arial Narrow"/>
            </a:endParaRPr>
          </a:p>
        </p:txBody>
      </p:sp>
      <p:sp>
        <p:nvSpPr>
          <p:cNvPr id="29" name="object 29"/>
          <p:cNvSpPr txBox="1"/>
          <p:nvPr/>
        </p:nvSpPr>
        <p:spPr>
          <a:xfrm>
            <a:off x="18967611" y="8533350"/>
            <a:ext cx="533400" cy="180340"/>
          </a:xfrm>
          <a:prstGeom prst="rect">
            <a:avLst/>
          </a:prstGeom>
        </p:spPr>
        <p:txBody>
          <a:bodyPr vert="vert"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c</a:t>
            </a:r>
            <a:endParaRPr sz="2950">
              <a:latin typeface="Arial Narrow"/>
              <a:cs typeface="Arial Narrow"/>
            </a:endParaRPr>
          </a:p>
        </p:txBody>
      </p:sp>
      <p:sp>
        <p:nvSpPr>
          <p:cNvPr id="30" name="object 30"/>
          <p:cNvSpPr txBox="1"/>
          <p:nvPr/>
        </p:nvSpPr>
        <p:spPr>
          <a:xfrm>
            <a:off x="18967611" y="8899579"/>
            <a:ext cx="533400" cy="197485"/>
          </a:xfrm>
          <a:prstGeom prst="rect">
            <a:avLst/>
          </a:prstGeom>
        </p:spPr>
        <p:txBody>
          <a:bodyPr vert="vert"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h</a:t>
            </a:r>
            <a:endParaRPr sz="2950">
              <a:latin typeface="Arial Narrow"/>
              <a:cs typeface="Arial Narrow"/>
            </a:endParaRPr>
          </a:p>
        </p:txBody>
      </p:sp>
      <p:sp>
        <p:nvSpPr>
          <p:cNvPr id="31" name="object 31"/>
          <p:cNvSpPr txBox="1"/>
          <p:nvPr/>
        </p:nvSpPr>
        <p:spPr>
          <a:xfrm>
            <a:off x="535073" y="10490686"/>
            <a:ext cx="197485" cy="478155"/>
          </a:xfrm>
          <a:prstGeom prst="rect">
            <a:avLst/>
          </a:prstGeom>
        </p:spPr>
        <p:txBody>
          <a:bodyPr vert="horz" wrap="square" lIns="0" tIns="14604" rIns="0" bIns="0" rtlCol="0">
            <a:spAutoFit/>
          </a:bodyPr>
          <a:lstStyle/>
          <a:p>
            <a:pPr marL="12700">
              <a:lnSpc>
                <a:spcPct val="100000"/>
              </a:lnSpc>
              <a:spcBef>
                <a:spcPts val="114"/>
              </a:spcBef>
            </a:pPr>
            <a:r>
              <a:rPr sz="2950" spc="-50" dirty="0">
                <a:latin typeface="Arial Narrow"/>
                <a:cs typeface="Arial Narrow"/>
              </a:rPr>
              <a:t>2</a:t>
            </a:r>
            <a:endParaRPr sz="2950">
              <a:latin typeface="Arial Narrow"/>
              <a:cs typeface="Arial Narrow"/>
            </a:endParaRPr>
          </a:p>
        </p:txBody>
      </p:sp>
      <p:pic>
        <p:nvPicPr>
          <p:cNvPr id="33" name="Picture 32">
            <a:extLst>
              <a:ext uri="{FF2B5EF4-FFF2-40B4-BE49-F238E27FC236}">
                <a16:creationId xmlns:a16="http://schemas.microsoft.com/office/drawing/2014/main" id="{A3AD3DC1-AA4F-4164-B5F3-21F2C2027C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4871" y="79006"/>
            <a:ext cx="11153141" cy="11214469"/>
          </a:xfrm>
          <a:prstGeom prst="rect">
            <a:avLst/>
          </a:prstGeom>
        </p:spPr>
      </p:pic>
      <p:sp>
        <p:nvSpPr>
          <p:cNvPr id="34" name="TextBox 33">
            <a:extLst>
              <a:ext uri="{FF2B5EF4-FFF2-40B4-BE49-F238E27FC236}">
                <a16:creationId xmlns:a16="http://schemas.microsoft.com/office/drawing/2014/main" id="{1353AEAD-5FAC-46C0-8ABD-F7B093D4581F}"/>
              </a:ext>
            </a:extLst>
          </p:cNvPr>
          <p:cNvSpPr txBox="1"/>
          <p:nvPr/>
        </p:nvSpPr>
        <p:spPr>
          <a:xfrm>
            <a:off x="856531" y="3845850"/>
            <a:ext cx="8031529" cy="3477875"/>
          </a:xfrm>
          <a:prstGeom prst="rect">
            <a:avLst/>
          </a:prstGeom>
          <a:noFill/>
        </p:spPr>
        <p:txBody>
          <a:bodyPr wrap="square" rtlCol="0">
            <a:spAutoFit/>
          </a:bodyPr>
          <a:lstStyle/>
          <a:p>
            <a:pPr algn="l">
              <a:buFont typeface="Arial" panose="020B0604020202020204" pitchFamily="34" charset="0"/>
              <a:buChar char="•"/>
            </a:pPr>
            <a:r>
              <a:rPr lang="en-US" sz="2000" b="1" i="0" dirty="0">
                <a:solidFill>
                  <a:schemeClr val="tx1"/>
                </a:solidFill>
                <a:effectLst/>
                <a:latin typeface="system-ui"/>
              </a:rPr>
              <a:t>views is positively correlated with Likes, comments, Total Engagements</a:t>
            </a:r>
          </a:p>
          <a:p>
            <a:pPr algn="l"/>
            <a:endParaRPr lang="en-US" sz="2000" b="1" i="0" dirty="0">
              <a:solidFill>
                <a:schemeClr val="tx1"/>
              </a:solidFill>
              <a:effectLst/>
              <a:latin typeface="system-ui"/>
            </a:endParaRPr>
          </a:p>
          <a:p>
            <a:pPr algn="l">
              <a:buFont typeface="Arial" panose="020B0604020202020204" pitchFamily="34" charset="0"/>
              <a:buChar char="•"/>
            </a:pPr>
            <a:r>
              <a:rPr lang="en-US" sz="2000" b="1" i="0" dirty="0">
                <a:solidFill>
                  <a:schemeClr val="tx1"/>
                </a:solidFill>
                <a:effectLst/>
                <a:latin typeface="system-ui"/>
              </a:rPr>
              <a:t>Comments is positively correlated with Views, Total Engagements</a:t>
            </a:r>
          </a:p>
          <a:p>
            <a:pPr algn="l"/>
            <a:endParaRPr lang="en-US" sz="2000" b="1" i="0" dirty="0">
              <a:solidFill>
                <a:schemeClr val="tx1"/>
              </a:solidFill>
              <a:effectLst/>
              <a:latin typeface="system-ui"/>
            </a:endParaRPr>
          </a:p>
          <a:p>
            <a:pPr algn="l">
              <a:buFont typeface="Arial" panose="020B0604020202020204" pitchFamily="34" charset="0"/>
              <a:buChar char="•"/>
            </a:pPr>
            <a:r>
              <a:rPr lang="en-US" sz="2000" b="1" i="0" dirty="0">
                <a:solidFill>
                  <a:schemeClr val="tx1"/>
                </a:solidFill>
                <a:effectLst/>
                <a:latin typeface="system-ui"/>
              </a:rPr>
              <a:t>Likes is positively correlated with Total Engagements, </a:t>
            </a:r>
            <a:r>
              <a:rPr lang="en-US" sz="2000" b="1" i="0" dirty="0" err="1">
                <a:solidFill>
                  <a:schemeClr val="tx1"/>
                </a:solidFill>
                <a:effectLst/>
                <a:latin typeface="system-ui"/>
              </a:rPr>
              <a:t>Comeents</a:t>
            </a:r>
            <a:endParaRPr lang="en-US" sz="2000" b="1" i="0" dirty="0">
              <a:solidFill>
                <a:schemeClr val="tx1"/>
              </a:solidFill>
              <a:effectLst/>
              <a:latin typeface="system-ui"/>
            </a:endParaRPr>
          </a:p>
          <a:p>
            <a:pPr algn="l"/>
            <a:endParaRPr lang="en-US" sz="2000" b="1" i="0" dirty="0">
              <a:solidFill>
                <a:schemeClr val="tx1"/>
              </a:solidFill>
              <a:effectLst/>
              <a:latin typeface="system-ui"/>
            </a:endParaRPr>
          </a:p>
          <a:p>
            <a:pPr algn="l">
              <a:buFont typeface="Arial" panose="020B0604020202020204" pitchFamily="34" charset="0"/>
              <a:buChar char="•"/>
            </a:pPr>
            <a:r>
              <a:rPr lang="en-US" sz="2000" b="1" i="0" dirty="0">
                <a:solidFill>
                  <a:schemeClr val="tx1"/>
                </a:solidFill>
                <a:effectLst/>
                <a:latin typeface="system-ui"/>
              </a:rPr>
              <a:t>Total Engagement is moderately correlated with Engagement Rate</a:t>
            </a:r>
          </a:p>
          <a:p>
            <a:pPr algn="l"/>
            <a:endParaRPr lang="en-US" sz="2000" b="1" i="0" dirty="0">
              <a:solidFill>
                <a:schemeClr val="tx1"/>
              </a:solidFill>
              <a:effectLst/>
              <a:latin typeface="system-ui"/>
            </a:endParaRPr>
          </a:p>
          <a:p>
            <a:pPr algn="l">
              <a:buFont typeface="Arial" panose="020B0604020202020204" pitchFamily="34" charset="0"/>
              <a:buChar char="•"/>
            </a:pPr>
            <a:r>
              <a:rPr lang="en-US" sz="2000" b="1" i="0" dirty="0">
                <a:solidFill>
                  <a:schemeClr val="tx1"/>
                </a:solidFill>
                <a:effectLst/>
                <a:latin typeface="system-ui"/>
              </a:rPr>
              <a:t>First of all, I will extract the variables which are highly positively correlated.</a:t>
            </a:r>
          </a:p>
          <a:p>
            <a:endParaRPr lang="en-IN" sz="2000" b="1" dirty="0">
              <a:solidFill>
                <a:schemeClr val="tx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461500" cy="11306810"/>
            <a:chOff x="0" y="0"/>
            <a:chExt cx="9461500" cy="11306810"/>
          </a:xfrm>
        </p:grpSpPr>
        <p:sp>
          <p:nvSpPr>
            <p:cNvPr id="3" name="object 3"/>
            <p:cNvSpPr/>
            <p:nvPr/>
          </p:nvSpPr>
          <p:spPr>
            <a:xfrm>
              <a:off x="0" y="0"/>
              <a:ext cx="1749425" cy="11306810"/>
            </a:xfrm>
            <a:custGeom>
              <a:avLst/>
              <a:gdLst/>
              <a:ahLst/>
              <a:cxnLst/>
              <a:rect l="l" t="t" r="r" b="b"/>
              <a:pathLst>
                <a:path w="1749425" h="11306810">
                  <a:moveTo>
                    <a:pt x="1749056" y="11306545"/>
                  </a:moveTo>
                  <a:lnTo>
                    <a:pt x="0" y="11306545"/>
                  </a:lnTo>
                  <a:lnTo>
                    <a:pt x="0" y="0"/>
                  </a:lnTo>
                  <a:lnTo>
                    <a:pt x="1749056" y="0"/>
                  </a:lnTo>
                  <a:lnTo>
                    <a:pt x="1749056" y="11306545"/>
                  </a:lnTo>
                  <a:close/>
                </a:path>
              </a:pathLst>
            </a:custGeom>
            <a:solidFill>
              <a:srgbClr val="772F3A"/>
            </a:solidFill>
          </p:spPr>
          <p:txBody>
            <a:bodyPr wrap="square" lIns="0" tIns="0" rIns="0" bIns="0" rtlCol="0"/>
            <a:lstStyle/>
            <a:p>
              <a:endParaRPr/>
            </a:p>
          </p:txBody>
        </p:sp>
        <p:pic>
          <p:nvPicPr>
            <p:cNvPr id="4" name="object 4"/>
            <p:cNvPicPr/>
            <p:nvPr/>
          </p:nvPicPr>
          <p:blipFill>
            <a:blip r:embed="rId2" cstate="print"/>
            <a:stretch>
              <a:fillRect/>
            </a:stretch>
          </p:blipFill>
          <p:spPr>
            <a:xfrm>
              <a:off x="1720910" y="0"/>
              <a:ext cx="7740078" cy="11306545"/>
            </a:xfrm>
            <a:prstGeom prst="rect">
              <a:avLst/>
            </a:prstGeom>
          </p:spPr>
        </p:pic>
      </p:grpSp>
      <p:sp>
        <p:nvSpPr>
          <p:cNvPr id="10" name="object 10"/>
          <p:cNvSpPr txBox="1"/>
          <p:nvPr/>
        </p:nvSpPr>
        <p:spPr>
          <a:xfrm>
            <a:off x="587313" y="9024501"/>
            <a:ext cx="533400" cy="283210"/>
          </a:xfrm>
          <a:prstGeom prst="rect">
            <a:avLst/>
          </a:prstGeom>
        </p:spPr>
        <p:txBody>
          <a:bodyPr vert="vert270"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M</a:t>
            </a:r>
            <a:endParaRPr sz="2950">
              <a:latin typeface="Arial Narrow"/>
              <a:cs typeface="Arial Narrow"/>
            </a:endParaRPr>
          </a:p>
        </p:txBody>
      </p:sp>
      <p:sp>
        <p:nvSpPr>
          <p:cNvPr id="28" name="object 28"/>
          <p:cNvSpPr txBox="1"/>
          <p:nvPr/>
        </p:nvSpPr>
        <p:spPr>
          <a:xfrm>
            <a:off x="19334774" y="10477493"/>
            <a:ext cx="260985" cy="533400"/>
          </a:xfrm>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sz="2950" spc="-50" dirty="0">
                <a:latin typeface="Arial Narrow"/>
                <a:cs typeface="Arial Narrow"/>
              </a:rPr>
              <a:t>3</a:t>
            </a:fld>
            <a:endParaRPr sz="2950">
              <a:latin typeface="Arial Narrow"/>
              <a:cs typeface="Arial Narrow"/>
            </a:endParaRPr>
          </a:p>
        </p:txBody>
      </p:sp>
      <p:sp>
        <p:nvSpPr>
          <p:cNvPr id="11" name="object 11"/>
          <p:cNvSpPr txBox="1"/>
          <p:nvPr/>
        </p:nvSpPr>
        <p:spPr>
          <a:xfrm>
            <a:off x="587313" y="8643318"/>
            <a:ext cx="533400" cy="197485"/>
          </a:xfrm>
          <a:prstGeom prst="rect">
            <a:avLst/>
          </a:prstGeom>
        </p:spPr>
        <p:txBody>
          <a:bodyPr vert="vert270"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a</a:t>
            </a:r>
            <a:endParaRPr sz="2950">
              <a:latin typeface="Arial Narrow"/>
              <a:cs typeface="Arial Narrow"/>
            </a:endParaRPr>
          </a:p>
        </p:txBody>
      </p:sp>
      <p:sp>
        <p:nvSpPr>
          <p:cNvPr id="12" name="object 12"/>
          <p:cNvSpPr txBox="1"/>
          <p:nvPr/>
        </p:nvSpPr>
        <p:spPr>
          <a:xfrm>
            <a:off x="587313" y="8278345"/>
            <a:ext cx="533400" cy="180340"/>
          </a:xfrm>
          <a:prstGeom prst="rect">
            <a:avLst/>
          </a:prstGeom>
        </p:spPr>
        <p:txBody>
          <a:bodyPr vert="vert270"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k</a:t>
            </a:r>
            <a:endParaRPr sz="2950">
              <a:latin typeface="Arial Narrow"/>
              <a:cs typeface="Arial Narrow"/>
            </a:endParaRPr>
          </a:p>
        </p:txBody>
      </p:sp>
      <p:sp>
        <p:nvSpPr>
          <p:cNvPr id="13" name="object 13"/>
          <p:cNvSpPr txBox="1"/>
          <p:nvPr/>
        </p:nvSpPr>
        <p:spPr>
          <a:xfrm>
            <a:off x="587313" y="7894776"/>
            <a:ext cx="533400" cy="197485"/>
          </a:xfrm>
          <a:prstGeom prst="rect">
            <a:avLst/>
          </a:prstGeom>
        </p:spPr>
        <p:txBody>
          <a:bodyPr vert="vert270"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e</a:t>
            </a:r>
            <a:endParaRPr sz="2950">
              <a:latin typeface="Arial Narrow"/>
              <a:cs typeface="Arial Narrow"/>
            </a:endParaRPr>
          </a:p>
        </p:txBody>
      </p:sp>
      <p:sp>
        <p:nvSpPr>
          <p:cNvPr id="14" name="object 14"/>
          <p:cNvSpPr txBox="1"/>
          <p:nvPr/>
        </p:nvSpPr>
        <p:spPr>
          <a:xfrm>
            <a:off x="587313" y="7235949"/>
            <a:ext cx="533400" cy="180340"/>
          </a:xfrm>
          <a:prstGeom prst="rect">
            <a:avLst/>
          </a:prstGeom>
        </p:spPr>
        <p:txBody>
          <a:bodyPr vert="vert270"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y</a:t>
            </a:r>
            <a:endParaRPr sz="2950">
              <a:latin typeface="Arial Narrow"/>
              <a:cs typeface="Arial Narrow"/>
            </a:endParaRPr>
          </a:p>
        </p:txBody>
      </p:sp>
      <p:sp>
        <p:nvSpPr>
          <p:cNvPr id="15" name="object 15"/>
          <p:cNvSpPr txBox="1"/>
          <p:nvPr/>
        </p:nvSpPr>
        <p:spPr>
          <a:xfrm>
            <a:off x="587313" y="6852379"/>
            <a:ext cx="533400" cy="197485"/>
          </a:xfrm>
          <a:prstGeom prst="rect">
            <a:avLst/>
          </a:prstGeom>
        </p:spPr>
        <p:txBody>
          <a:bodyPr vert="vert270"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o</a:t>
            </a:r>
            <a:endParaRPr sz="2950">
              <a:latin typeface="Arial Narrow"/>
              <a:cs typeface="Arial Narrow"/>
            </a:endParaRPr>
          </a:p>
        </p:txBody>
      </p:sp>
      <p:sp>
        <p:nvSpPr>
          <p:cNvPr id="16" name="object 16"/>
          <p:cNvSpPr txBox="1"/>
          <p:nvPr/>
        </p:nvSpPr>
        <p:spPr>
          <a:xfrm>
            <a:off x="587313" y="6470066"/>
            <a:ext cx="533400" cy="197485"/>
          </a:xfrm>
          <a:prstGeom prst="rect">
            <a:avLst/>
          </a:prstGeom>
        </p:spPr>
        <p:txBody>
          <a:bodyPr vert="vert270"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u</a:t>
            </a:r>
            <a:endParaRPr sz="2950">
              <a:latin typeface="Arial Narrow"/>
              <a:cs typeface="Arial Narrow"/>
            </a:endParaRPr>
          </a:p>
        </p:txBody>
      </p:sp>
      <p:sp>
        <p:nvSpPr>
          <p:cNvPr id="17" name="object 17"/>
          <p:cNvSpPr txBox="1"/>
          <p:nvPr/>
        </p:nvSpPr>
        <p:spPr>
          <a:xfrm>
            <a:off x="587313" y="6156735"/>
            <a:ext cx="533400" cy="128905"/>
          </a:xfrm>
          <a:prstGeom prst="rect">
            <a:avLst/>
          </a:prstGeom>
        </p:spPr>
        <p:txBody>
          <a:bodyPr vert="vert270"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r</a:t>
            </a:r>
            <a:endParaRPr sz="2950">
              <a:latin typeface="Arial Narrow"/>
              <a:cs typeface="Arial Narrow"/>
            </a:endParaRPr>
          </a:p>
        </p:txBody>
      </p:sp>
      <p:sp>
        <p:nvSpPr>
          <p:cNvPr id="18" name="object 18"/>
          <p:cNvSpPr txBox="1"/>
          <p:nvPr/>
        </p:nvSpPr>
        <p:spPr>
          <a:xfrm>
            <a:off x="587313" y="5497279"/>
            <a:ext cx="533400" cy="180340"/>
          </a:xfrm>
          <a:prstGeom prst="rect">
            <a:avLst/>
          </a:prstGeom>
        </p:spPr>
        <p:txBody>
          <a:bodyPr vert="vert270"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s</a:t>
            </a:r>
            <a:endParaRPr sz="2950">
              <a:latin typeface="Arial Narrow"/>
              <a:cs typeface="Arial Narrow"/>
            </a:endParaRPr>
          </a:p>
        </p:txBody>
      </p:sp>
      <p:sp>
        <p:nvSpPr>
          <p:cNvPr id="19" name="object 19"/>
          <p:cNvSpPr txBox="1"/>
          <p:nvPr/>
        </p:nvSpPr>
        <p:spPr>
          <a:xfrm>
            <a:off x="587313" y="5113710"/>
            <a:ext cx="533400" cy="197485"/>
          </a:xfrm>
          <a:prstGeom prst="rect">
            <a:avLst/>
          </a:prstGeom>
        </p:spPr>
        <p:txBody>
          <a:bodyPr vert="vert270"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a</a:t>
            </a:r>
            <a:endParaRPr sz="2950">
              <a:latin typeface="Arial Narrow"/>
              <a:cs typeface="Arial Narrow"/>
            </a:endParaRPr>
          </a:p>
        </p:txBody>
      </p:sp>
      <p:sp>
        <p:nvSpPr>
          <p:cNvPr id="20" name="object 20"/>
          <p:cNvSpPr txBox="1"/>
          <p:nvPr/>
        </p:nvSpPr>
        <p:spPr>
          <a:xfrm>
            <a:off x="587313" y="4834682"/>
            <a:ext cx="533400" cy="94615"/>
          </a:xfrm>
          <a:prstGeom prst="rect">
            <a:avLst/>
          </a:prstGeom>
        </p:spPr>
        <p:txBody>
          <a:bodyPr vert="vert270"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l</a:t>
            </a:r>
            <a:endParaRPr sz="2950">
              <a:latin typeface="Arial Narrow"/>
              <a:cs typeface="Arial Narrow"/>
            </a:endParaRPr>
          </a:p>
        </p:txBody>
      </p:sp>
      <p:sp>
        <p:nvSpPr>
          <p:cNvPr id="21" name="object 21"/>
          <p:cNvSpPr txBox="1"/>
          <p:nvPr/>
        </p:nvSpPr>
        <p:spPr>
          <a:xfrm>
            <a:off x="587313" y="4453626"/>
            <a:ext cx="533400" cy="197485"/>
          </a:xfrm>
          <a:prstGeom prst="rect">
            <a:avLst/>
          </a:prstGeom>
        </p:spPr>
        <p:txBody>
          <a:bodyPr vert="vert270"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e</a:t>
            </a:r>
            <a:endParaRPr sz="2950">
              <a:latin typeface="Arial Narrow"/>
              <a:cs typeface="Arial Narrow"/>
            </a:endParaRPr>
          </a:p>
        </p:txBody>
      </p:sp>
      <p:sp>
        <p:nvSpPr>
          <p:cNvPr id="22" name="object 22"/>
          <p:cNvSpPr txBox="1"/>
          <p:nvPr/>
        </p:nvSpPr>
        <p:spPr>
          <a:xfrm>
            <a:off x="587313" y="4088653"/>
            <a:ext cx="533400" cy="180340"/>
          </a:xfrm>
          <a:prstGeom prst="rect">
            <a:avLst/>
          </a:prstGeom>
        </p:spPr>
        <p:txBody>
          <a:bodyPr vert="vert270"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s</a:t>
            </a:r>
            <a:endParaRPr sz="2950">
              <a:latin typeface="Arial Narrow"/>
              <a:cs typeface="Arial Narrow"/>
            </a:endParaRPr>
          </a:p>
        </p:txBody>
      </p:sp>
      <p:sp>
        <p:nvSpPr>
          <p:cNvPr id="23" name="object 23"/>
          <p:cNvSpPr txBox="1"/>
          <p:nvPr/>
        </p:nvSpPr>
        <p:spPr>
          <a:xfrm>
            <a:off x="587313" y="3411229"/>
            <a:ext cx="533400" cy="197485"/>
          </a:xfrm>
          <a:prstGeom prst="rect">
            <a:avLst/>
          </a:prstGeom>
        </p:spPr>
        <p:txBody>
          <a:bodyPr vert="vert270"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p</a:t>
            </a:r>
            <a:endParaRPr sz="2950">
              <a:latin typeface="Arial Narrow"/>
              <a:cs typeface="Arial Narrow"/>
            </a:endParaRPr>
          </a:p>
        </p:txBody>
      </p:sp>
      <p:sp>
        <p:nvSpPr>
          <p:cNvPr id="24" name="object 24"/>
          <p:cNvSpPr txBox="1"/>
          <p:nvPr/>
        </p:nvSpPr>
        <p:spPr>
          <a:xfrm>
            <a:off x="587313" y="3114862"/>
            <a:ext cx="533400" cy="111760"/>
          </a:xfrm>
          <a:prstGeom prst="rect">
            <a:avLst/>
          </a:prstGeom>
        </p:spPr>
        <p:txBody>
          <a:bodyPr vert="vert270" wrap="square" lIns="0" tIns="27940" rIns="0" bIns="0" rtlCol="0">
            <a:spAutoFit/>
          </a:bodyPr>
          <a:lstStyle/>
          <a:p>
            <a:pPr marL="12700">
              <a:lnSpc>
                <a:spcPct val="100000"/>
              </a:lnSpc>
              <a:spcBef>
                <a:spcPts val="220"/>
              </a:spcBef>
            </a:pPr>
            <a:r>
              <a:rPr sz="2950" spc="80" dirty="0">
                <a:solidFill>
                  <a:srgbClr val="FFFFFF"/>
                </a:solidFill>
                <a:latin typeface="Arial Narrow"/>
                <a:cs typeface="Arial Narrow"/>
              </a:rPr>
              <a:t>i</a:t>
            </a:r>
            <a:endParaRPr sz="2950">
              <a:latin typeface="Arial Narrow"/>
              <a:cs typeface="Arial Narrow"/>
            </a:endParaRPr>
          </a:p>
        </p:txBody>
      </p:sp>
      <p:sp>
        <p:nvSpPr>
          <p:cNvPr id="25" name="object 25"/>
          <p:cNvSpPr txBox="1"/>
          <p:nvPr/>
        </p:nvSpPr>
        <p:spPr>
          <a:xfrm>
            <a:off x="587313" y="2821007"/>
            <a:ext cx="533400" cy="111760"/>
          </a:xfrm>
          <a:prstGeom prst="rect">
            <a:avLst/>
          </a:prstGeom>
        </p:spPr>
        <p:txBody>
          <a:bodyPr vert="vert270"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t</a:t>
            </a:r>
            <a:endParaRPr sz="2950">
              <a:latin typeface="Arial Narrow"/>
              <a:cs typeface="Arial Narrow"/>
            </a:endParaRPr>
          </a:p>
        </p:txBody>
      </p:sp>
      <p:sp>
        <p:nvSpPr>
          <p:cNvPr id="26" name="object 26"/>
          <p:cNvSpPr txBox="1"/>
          <p:nvPr/>
        </p:nvSpPr>
        <p:spPr>
          <a:xfrm>
            <a:off x="587313" y="2458547"/>
            <a:ext cx="533400" cy="180340"/>
          </a:xfrm>
          <a:prstGeom prst="rect">
            <a:avLst/>
          </a:prstGeom>
        </p:spPr>
        <p:txBody>
          <a:bodyPr vert="vert270"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c</a:t>
            </a:r>
            <a:endParaRPr sz="2950">
              <a:latin typeface="Arial Narrow"/>
              <a:cs typeface="Arial Narrow"/>
            </a:endParaRPr>
          </a:p>
        </p:txBody>
      </p:sp>
      <p:sp>
        <p:nvSpPr>
          <p:cNvPr id="27" name="object 27"/>
          <p:cNvSpPr txBox="1"/>
          <p:nvPr/>
        </p:nvSpPr>
        <p:spPr>
          <a:xfrm>
            <a:off x="587313" y="2074978"/>
            <a:ext cx="533400" cy="197485"/>
          </a:xfrm>
          <a:prstGeom prst="rect">
            <a:avLst/>
          </a:prstGeom>
        </p:spPr>
        <p:txBody>
          <a:bodyPr vert="vert270"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h</a:t>
            </a:r>
            <a:endParaRPr sz="2950">
              <a:latin typeface="Arial Narrow"/>
              <a:cs typeface="Arial Narrow"/>
            </a:endParaRPr>
          </a:p>
        </p:txBody>
      </p:sp>
      <p:pic>
        <p:nvPicPr>
          <p:cNvPr id="30" name="Picture 29">
            <a:extLst>
              <a:ext uri="{FF2B5EF4-FFF2-40B4-BE49-F238E27FC236}">
                <a16:creationId xmlns:a16="http://schemas.microsoft.com/office/drawing/2014/main" id="{8BD0373E-C2D8-4AA5-9EEC-92F2FEB513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05"/>
            <a:ext cx="10136661" cy="11309350"/>
          </a:xfrm>
          <a:prstGeom prst="rect">
            <a:avLst/>
          </a:prstGeom>
        </p:spPr>
      </p:pic>
      <p:sp>
        <p:nvSpPr>
          <p:cNvPr id="32" name="TextBox 31">
            <a:extLst>
              <a:ext uri="{FF2B5EF4-FFF2-40B4-BE49-F238E27FC236}">
                <a16:creationId xmlns:a16="http://schemas.microsoft.com/office/drawing/2014/main" id="{0AAA8781-6D8B-4538-A375-6C8887F201F2}"/>
              </a:ext>
            </a:extLst>
          </p:cNvPr>
          <p:cNvSpPr txBox="1"/>
          <p:nvPr/>
        </p:nvSpPr>
        <p:spPr>
          <a:xfrm>
            <a:off x="13709650" y="92075"/>
            <a:ext cx="10052684" cy="646331"/>
          </a:xfrm>
          <a:prstGeom prst="rect">
            <a:avLst/>
          </a:prstGeom>
          <a:noFill/>
        </p:spPr>
        <p:txBody>
          <a:bodyPr wrap="square">
            <a:spAutoFit/>
          </a:bodyPr>
          <a:lstStyle/>
          <a:p>
            <a:r>
              <a:rPr lang="en-IN" sz="3600" b="1" dirty="0"/>
              <a:t>Pairplot</a:t>
            </a:r>
            <a:endParaRPr lang="en-IN" sz="3600" dirty="0"/>
          </a:p>
        </p:txBody>
      </p:sp>
      <p:sp>
        <p:nvSpPr>
          <p:cNvPr id="35" name="TextBox 34">
            <a:extLst>
              <a:ext uri="{FF2B5EF4-FFF2-40B4-BE49-F238E27FC236}">
                <a16:creationId xmlns:a16="http://schemas.microsoft.com/office/drawing/2014/main" id="{8DF5ED4E-39B7-44C4-9117-C625318EC095}"/>
              </a:ext>
            </a:extLst>
          </p:cNvPr>
          <p:cNvSpPr txBox="1"/>
          <p:nvPr/>
        </p:nvSpPr>
        <p:spPr>
          <a:xfrm>
            <a:off x="10643114" y="431115"/>
            <a:ext cx="9086336" cy="11079956"/>
          </a:xfrm>
          <a:prstGeom prst="rect">
            <a:avLst/>
          </a:prstGeom>
          <a:noFill/>
        </p:spPr>
        <p:txBody>
          <a:bodyPr wrap="square" rtlCol="0">
            <a:spAutoFit/>
          </a:bodyPr>
          <a:lstStyle/>
          <a:p>
            <a:r>
              <a:rPr lang="en-US" sz="2000" b="1" i="0" dirty="0">
                <a:effectLst/>
                <a:latin typeface="var(--jp-content-font-family)"/>
              </a:rPr>
              <a:t>Detailed Insights</a:t>
            </a:r>
          </a:p>
          <a:p>
            <a:r>
              <a:rPr lang="en-US" sz="2000" b="1" i="0" dirty="0">
                <a:effectLst/>
                <a:latin typeface="var(--jp-content-font-family)"/>
              </a:rPr>
              <a:t>Total Engagements vs. Views:</a:t>
            </a:r>
          </a:p>
          <a:p>
            <a:pPr>
              <a:buFont typeface="Arial" panose="020B0604020202020204" pitchFamily="34" charset="0"/>
              <a:buChar char="•"/>
            </a:pPr>
            <a:r>
              <a:rPr lang="en-US" sz="2000" dirty="0">
                <a:effectLst/>
                <a:latin typeface="var(--jp-content-font-family)"/>
              </a:rPr>
              <a:t>Insight: There is a high positive correlation , it indicates that as the number of views increases, total engagements also increase significantly. This suggests that more visible posts naturally drive more interactions.</a:t>
            </a:r>
          </a:p>
          <a:p>
            <a:pPr>
              <a:buFont typeface="Arial" panose="020B0604020202020204" pitchFamily="34" charset="0"/>
              <a:buChar char="•"/>
            </a:pPr>
            <a:r>
              <a:rPr lang="en-US" sz="2000" dirty="0">
                <a:effectLst/>
                <a:latin typeface="var(--jp-content-font-family)"/>
              </a:rPr>
              <a:t>Recommendation: Focus on strategies to increase post visibility (e.g., using trending hashtags, posting at peak times).</a:t>
            </a:r>
          </a:p>
          <a:p>
            <a:r>
              <a:rPr lang="en-US" sz="2000" b="1" i="0" dirty="0">
                <a:effectLst/>
                <a:latin typeface="var(--jp-content-font-family)"/>
              </a:rPr>
              <a:t>Engagement Rate % vs. Total Engagements:</a:t>
            </a:r>
          </a:p>
          <a:p>
            <a:pPr>
              <a:buFont typeface="Arial" panose="020B0604020202020204" pitchFamily="34" charset="0"/>
              <a:buChar char="•"/>
            </a:pPr>
            <a:r>
              <a:rPr lang="en-US" sz="2000" dirty="0">
                <a:effectLst/>
                <a:latin typeface="var(--jp-content-font-family)"/>
              </a:rPr>
              <a:t>Insight: There is a positive correlation indicates that higher total engagements are associated with higher engagement rates. This means that posts that engage more people tend to have a higher proportion of engaged viewers.</a:t>
            </a:r>
          </a:p>
          <a:p>
            <a:pPr>
              <a:buFont typeface="Arial" panose="020B0604020202020204" pitchFamily="34" charset="0"/>
              <a:buChar char="•"/>
            </a:pPr>
            <a:r>
              <a:rPr lang="en-US" sz="2000" dirty="0">
                <a:effectLst/>
                <a:latin typeface="var(--jp-content-font-family)"/>
              </a:rPr>
              <a:t>Recommendation: Create highly engaging content (e.g., interactive posts, contests) to boost overall engagement and engagement rate.</a:t>
            </a:r>
          </a:p>
          <a:p>
            <a:r>
              <a:rPr lang="en-US" sz="2000" b="1" i="0" dirty="0">
                <a:effectLst/>
                <a:latin typeface="var(--jp-content-font-family)"/>
              </a:rPr>
              <a:t>Text Length vs. Engagement Rate %:</a:t>
            </a:r>
          </a:p>
          <a:p>
            <a:pPr>
              <a:buFont typeface="Arial" panose="020B0604020202020204" pitchFamily="34" charset="0"/>
              <a:buChar char="•"/>
            </a:pPr>
            <a:r>
              <a:rPr lang="en-US" sz="2000" dirty="0">
                <a:effectLst/>
                <a:latin typeface="var(--jp-content-font-family)"/>
              </a:rPr>
              <a:t>Insight: Based on the analysis, it appears that content text length (approximated by the number of comments) is weakly correlated with total engagements and engagement rate %. This suggests that simply increasing the length of content may not significantly boost engagement metrics. Therefore, focusing on writing concise and engaging content is recommended.</a:t>
            </a:r>
          </a:p>
          <a:p>
            <a:pPr>
              <a:buFont typeface="Arial" panose="020B0604020202020204" pitchFamily="34" charset="0"/>
              <a:buChar char="•"/>
            </a:pPr>
            <a:r>
              <a:rPr lang="en-US" sz="2000" dirty="0">
                <a:effectLst/>
                <a:latin typeface="var(--jp-content-font-family)"/>
              </a:rPr>
              <a:t>Recommendation: If the correlation is negative, focus on shorter, more impactful text. If positive, provide detailed and informative content.</a:t>
            </a:r>
          </a:p>
          <a:p>
            <a:r>
              <a:rPr lang="en-US" sz="2000" b="1" i="0" dirty="0">
                <a:effectLst/>
                <a:latin typeface="var(--jp-content-font-family)"/>
              </a:rPr>
              <a:t>Number of Faces and Engagement Metrics:</a:t>
            </a:r>
          </a:p>
          <a:p>
            <a:pPr>
              <a:buFont typeface="Arial" panose="020B0604020202020204" pitchFamily="34" charset="0"/>
              <a:buChar char="•"/>
            </a:pPr>
            <a:r>
              <a:rPr lang="en-US" sz="2000" dirty="0">
                <a:effectLst/>
                <a:latin typeface="var(--jp-content-font-family)"/>
              </a:rPr>
              <a:t>Insight: From Analysis it appears that the number of persons in the images has a weak correlation with total engagement.</a:t>
            </a:r>
          </a:p>
          <a:p>
            <a:pPr>
              <a:buFont typeface="Arial" panose="020B0604020202020204" pitchFamily="34" charset="0"/>
              <a:buChar char="•"/>
            </a:pPr>
            <a:r>
              <a:rPr lang="en-US" sz="2000" dirty="0">
                <a:effectLst/>
                <a:latin typeface="var(--jp-content-font-family)"/>
              </a:rPr>
              <a:t>Recommendation: This suggests that simply increasing the number of people in an image does not significantly boost engagement metrics such as likes, comments, and shares. Instead, other factors may be more influential in driving engagement.</a:t>
            </a:r>
          </a:p>
          <a:p>
            <a:r>
              <a:rPr lang="en-US" sz="2000" b="1" i="0" dirty="0">
                <a:effectLst/>
                <a:latin typeface="var(--jp-content-font-family)"/>
              </a:rPr>
              <a:t>Dominant Colour and Engagement Rate %:</a:t>
            </a:r>
          </a:p>
          <a:p>
            <a:pPr>
              <a:buFont typeface="Arial" panose="020B0604020202020204" pitchFamily="34" charset="0"/>
              <a:buChar char="•"/>
            </a:pPr>
            <a:r>
              <a:rPr lang="en-US" sz="2000" dirty="0">
                <a:effectLst/>
                <a:latin typeface="var(--jp-content-font-family)"/>
              </a:rPr>
              <a:t>Insight: Our analysis indicates that the dominant color of a post is highly correlated with both total engagements and the engagement rate. Posts with bright and eye-catching colors tend to attract more attention, leading to higher interaction rates.</a:t>
            </a:r>
          </a:p>
          <a:p>
            <a:pPr>
              <a:buFont typeface="Arial" panose="020B0604020202020204" pitchFamily="34" charset="0"/>
              <a:buChar char="•"/>
            </a:pPr>
            <a:r>
              <a:rPr lang="en-US" sz="2000" dirty="0">
                <a:effectLst/>
                <a:latin typeface="var(--jp-content-font-family)"/>
              </a:rPr>
              <a:t>Recommendation: Use colors that are associated with higher engagement rates more frequently in posts.</a:t>
            </a:r>
          </a:p>
          <a:p>
            <a:pPr algn="r"/>
            <a:r>
              <a:rPr lang="en-US" dirty="0">
                <a:effectLst/>
                <a:latin typeface="var(--jp-cell-prompt-font-family)"/>
              </a:rPr>
              <a:t>[</a:t>
            </a:r>
          </a:p>
          <a:p>
            <a:br>
              <a:rPr lang="en-US" b="0" i="0" dirty="0">
                <a:solidFill>
                  <a:srgbClr val="FFFFFF"/>
                </a:solidFill>
                <a:effectLst/>
                <a:latin typeface="menlo"/>
              </a:rPr>
            </a:b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0010" y="0"/>
            <a:ext cx="11443335" cy="11306810"/>
            <a:chOff x="0" y="0"/>
            <a:chExt cx="11443335" cy="11306810"/>
          </a:xfrm>
        </p:grpSpPr>
        <p:sp>
          <p:nvSpPr>
            <p:cNvPr id="3" name="object 3"/>
            <p:cNvSpPr/>
            <p:nvPr/>
          </p:nvSpPr>
          <p:spPr>
            <a:xfrm>
              <a:off x="0" y="0"/>
              <a:ext cx="1721485" cy="11306810"/>
            </a:xfrm>
            <a:custGeom>
              <a:avLst/>
              <a:gdLst/>
              <a:ahLst/>
              <a:cxnLst/>
              <a:rect l="l" t="t" r="r" b="b"/>
              <a:pathLst>
                <a:path w="1721485" h="11306810">
                  <a:moveTo>
                    <a:pt x="0" y="11306545"/>
                  </a:moveTo>
                  <a:lnTo>
                    <a:pt x="1720910" y="11306545"/>
                  </a:lnTo>
                  <a:lnTo>
                    <a:pt x="1720910" y="0"/>
                  </a:lnTo>
                  <a:lnTo>
                    <a:pt x="0" y="0"/>
                  </a:lnTo>
                  <a:lnTo>
                    <a:pt x="0" y="11306545"/>
                  </a:lnTo>
                  <a:close/>
                </a:path>
              </a:pathLst>
            </a:custGeom>
            <a:solidFill>
              <a:srgbClr val="772F3A"/>
            </a:solidFill>
          </p:spPr>
          <p:txBody>
            <a:bodyPr wrap="square" lIns="0" tIns="0" rIns="0" bIns="0" rtlCol="0"/>
            <a:lstStyle/>
            <a:p>
              <a:endParaRPr dirty="0"/>
            </a:p>
          </p:txBody>
        </p:sp>
        <p:sp>
          <p:nvSpPr>
            <p:cNvPr id="4" name="object 4"/>
            <p:cNvSpPr/>
            <p:nvPr/>
          </p:nvSpPr>
          <p:spPr>
            <a:xfrm>
              <a:off x="1720910" y="0"/>
              <a:ext cx="9722485" cy="11306810"/>
            </a:xfrm>
            <a:custGeom>
              <a:avLst/>
              <a:gdLst/>
              <a:ahLst/>
              <a:cxnLst/>
              <a:rect l="l" t="t" r="r" b="b"/>
              <a:pathLst>
                <a:path w="9722485" h="11306810">
                  <a:moveTo>
                    <a:pt x="9722342" y="11306545"/>
                  </a:moveTo>
                  <a:lnTo>
                    <a:pt x="0" y="11306545"/>
                  </a:lnTo>
                  <a:lnTo>
                    <a:pt x="0" y="0"/>
                  </a:lnTo>
                  <a:lnTo>
                    <a:pt x="9722342" y="0"/>
                  </a:lnTo>
                  <a:lnTo>
                    <a:pt x="9722342" y="11306545"/>
                  </a:lnTo>
                  <a:close/>
                </a:path>
              </a:pathLst>
            </a:custGeom>
            <a:solidFill>
              <a:srgbClr val="E7CCCC"/>
            </a:solidFill>
          </p:spPr>
          <p:txBody>
            <a:bodyPr wrap="square" lIns="0" tIns="0" rIns="0" bIns="0" rtlCol="0"/>
            <a:lstStyle/>
            <a:p>
              <a:endParaRPr/>
            </a:p>
          </p:txBody>
        </p:sp>
      </p:grpSp>
      <p:sp>
        <p:nvSpPr>
          <p:cNvPr id="5" name="object 5"/>
          <p:cNvSpPr txBox="1">
            <a:spLocks noGrp="1"/>
          </p:cNvSpPr>
          <p:nvPr>
            <p:ph type="title"/>
          </p:nvPr>
        </p:nvSpPr>
        <p:spPr>
          <a:xfrm>
            <a:off x="2715977" y="298457"/>
            <a:ext cx="17205243" cy="2517038"/>
          </a:xfrm>
          <a:prstGeom prst="rect">
            <a:avLst/>
          </a:prstGeom>
        </p:spPr>
        <p:txBody>
          <a:bodyPr vert="horz" wrap="square" lIns="0" tIns="101793" rIns="0" bIns="0" rtlCol="0">
            <a:spAutoFit/>
          </a:bodyPr>
          <a:lstStyle/>
          <a:p>
            <a:pPr marL="9495790">
              <a:lnSpc>
                <a:spcPts val="10285"/>
              </a:lnSpc>
              <a:spcBef>
                <a:spcPts val="105"/>
              </a:spcBef>
            </a:pPr>
            <a:r>
              <a:rPr lang="en-IN" sz="3600" b="1" dirty="0"/>
              <a:t>Distribution Of Engagement Rate% and its relation to number of Faces</a:t>
            </a:r>
            <a:endParaRPr sz="3600" dirty="0"/>
          </a:p>
        </p:txBody>
      </p:sp>
      <p:sp>
        <p:nvSpPr>
          <p:cNvPr id="6" name="object 6"/>
          <p:cNvSpPr txBox="1"/>
          <p:nvPr/>
        </p:nvSpPr>
        <p:spPr>
          <a:xfrm>
            <a:off x="12236476" y="6767407"/>
            <a:ext cx="6255385" cy="2958759"/>
          </a:xfrm>
          <a:prstGeom prst="rect">
            <a:avLst/>
          </a:prstGeom>
        </p:spPr>
        <p:txBody>
          <a:bodyPr vert="horz" wrap="square" lIns="0" tIns="12065" rIns="0" bIns="0" rtlCol="0">
            <a:spAutoFit/>
          </a:bodyPr>
          <a:lstStyle/>
          <a:p>
            <a:pPr marL="342900" indent="-342900" algn="l">
              <a:buFont typeface="Arial" panose="020B0604020202020204" pitchFamily="34" charset="0"/>
              <a:buChar char="•"/>
            </a:pPr>
            <a:r>
              <a:rPr lang="en-US" sz="2400" i="0" dirty="0">
                <a:solidFill>
                  <a:schemeClr val="tx1"/>
                </a:solidFill>
                <a:effectLst/>
                <a:latin typeface="system-ui"/>
              </a:rPr>
              <a:t>The distribution shows a right-skewed pattern, indicating most posts have a lower engagement rate, with a few achieving very high rates.</a:t>
            </a:r>
          </a:p>
          <a:p>
            <a:pPr marL="342900" indent="-342900" algn="l">
              <a:buFont typeface="Arial" panose="020B0604020202020204" pitchFamily="34" charset="0"/>
              <a:buChar char="•"/>
            </a:pPr>
            <a:endParaRPr lang="en-US" sz="2400" i="0" dirty="0">
              <a:solidFill>
                <a:schemeClr val="tx1"/>
              </a:solidFill>
              <a:effectLst/>
              <a:latin typeface="system-ui"/>
            </a:endParaRPr>
          </a:p>
          <a:p>
            <a:pPr marL="342900" indent="-342900" algn="l">
              <a:buFont typeface="Arial" panose="020B0604020202020204" pitchFamily="34" charset="0"/>
              <a:buChar char="•"/>
            </a:pPr>
            <a:r>
              <a:rPr lang="en-US" sz="2400" i="0" dirty="0">
                <a:solidFill>
                  <a:schemeClr val="tx1"/>
                </a:solidFill>
                <a:effectLst/>
                <a:latin typeface="system-ui"/>
              </a:rPr>
              <a:t>There is no clear trend, suggesting the number of faces alone may not significantly impact engagement rate</a:t>
            </a:r>
          </a:p>
          <a:p>
            <a:pPr marL="355600" marR="5080" indent="-342900" algn="just">
              <a:lnSpc>
                <a:spcPct val="100600"/>
              </a:lnSpc>
              <a:spcBef>
                <a:spcPts val="95"/>
              </a:spcBef>
              <a:buFont typeface="Arial" panose="020B0604020202020204" pitchFamily="34" charset="0"/>
              <a:buChar char="•"/>
            </a:pPr>
            <a:endParaRPr sz="2400" dirty="0">
              <a:solidFill>
                <a:schemeClr val="tx1"/>
              </a:solidFill>
              <a:latin typeface="Arial Narrow"/>
              <a:cs typeface="Arial Narrow"/>
            </a:endParaRPr>
          </a:p>
        </p:txBody>
      </p:sp>
      <p:sp>
        <p:nvSpPr>
          <p:cNvPr id="7" name="object 7"/>
          <p:cNvSpPr txBox="1"/>
          <p:nvPr/>
        </p:nvSpPr>
        <p:spPr>
          <a:xfrm>
            <a:off x="587313" y="9024501"/>
            <a:ext cx="533400" cy="283210"/>
          </a:xfrm>
          <a:prstGeom prst="rect">
            <a:avLst/>
          </a:prstGeom>
        </p:spPr>
        <p:txBody>
          <a:bodyPr vert="vert270"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M</a:t>
            </a:r>
            <a:endParaRPr sz="2950">
              <a:latin typeface="Arial Narrow"/>
              <a:cs typeface="Arial Narrow"/>
            </a:endParaRPr>
          </a:p>
        </p:txBody>
      </p:sp>
      <p:sp>
        <p:nvSpPr>
          <p:cNvPr id="8" name="object 8"/>
          <p:cNvSpPr txBox="1"/>
          <p:nvPr/>
        </p:nvSpPr>
        <p:spPr>
          <a:xfrm>
            <a:off x="587313" y="8643318"/>
            <a:ext cx="533400" cy="197485"/>
          </a:xfrm>
          <a:prstGeom prst="rect">
            <a:avLst/>
          </a:prstGeom>
        </p:spPr>
        <p:txBody>
          <a:bodyPr vert="vert270"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a</a:t>
            </a:r>
            <a:endParaRPr sz="2950">
              <a:latin typeface="Arial Narrow"/>
              <a:cs typeface="Arial Narrow"/>
            </a:endParaRPr>
          </a:p>
        </p:txBody>
      </p:sp>
      <p:sp>
        <p:nvSpPr>
          <p:cNvPr id="9" name="object 9"/>
          <p:cNvSpPr txBox="1"/>
          <p:nvPr/>
        </p:nvSpPr>
        <p:spPr>
          <a:xfrm>
            <a:off x="587313" y="8278345"/>
            <a:ext cx="533400" cy="180340"/>
          </a:xfrm>
          <a:prstGeom prst="rect">
            <a:avLst/>
          </a:prstGeom>
        </p:spPr>
        <p:txBody>
          <a:bodyPr vert="vert270"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k</a:t>
            </a:r>
            <a:endParaRPr sz="2950">
              <a:latin typeface="Arial Narrow"/>
              <a:cs typeface="Arial Narrow"/>
            </a:endParaRPr>
          </a:p>
        </p:txBody>
      </p:sp>
      <p:sp>
        <p:nvSpPr>
          <p:cNvPr id="10" name="object 10"/>
          <p:cNvSpPr txBox="1"/>
          <p:nvPr/>
        </p:nvSpPr>
        <p:spPr>
          <a:xfrm>
            <a:off x="587313" y="7894776"/>
            <a:ext cx="533400" cy="197485"/>
          </a:xfrm>
          <a:prstGeom prst="rect">
            <a:avLst/>
          </a:prstGeom>
        </p:spPr>
        <p:txBody>
          <a:bodyPr vert="vert270"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e</a:t>
            </a:r>
            <a:endParaRPr sz="2950">
              <a:latin typeface="Arial Narrow"/>
              <a:cs typeface="Arial Narrow"/>
            </a:endParaRPr>
          </a:p>
        </p:txBody>
      </p:sp>
      <p:sp>
        <p:nvSpPr>
          <p:cNvPr id="11" name="object 11"/>
          <p:cNvSpPr txBox="1"/>
          <p:nvPr/>
        </p:nvSpPr>
        <p:spPr>
          <a:xfrm>
            <a:off x="587313" y="7235949"/>
            <a:ext cx="533400" cy="180340"/>
          </a:xfrm>
          <a:prstGeom prst="rect">
            <a:avLst/>
          </a:prstGeom>
        </p:spPr>
        <p:txBody>
          <a:bodyPr vert="vert270"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y</a:t>
            </a:r>
            <a:endParaRPr sz="2950">
              <a:latin typeface="Arial Narrow"/>
              <a:cs typeface="Arial Narrow"/>
            </a:endParaRPr>
          </a:p>
        </p:txBody>
      </p:sp>
      <p:sp>
        <p:nvSpPr>
          <p:cNvPr id="12" name="object 12"/>
          <p:cNvSpPr txBox="1"/>
          <p:nvPr/>
        </p:nvSpPr>
        <p:spPr>
          <a:xfrm>
            <a:off x="587313" y="6852379"/>
            <a:ext cx="533400" cy="197485"/>
          </a:xfrm>
          <a:prstGeom prst="rect">
            <a:avLst/>
          </a:prstGeom>
        </p:spPr>
        <p:txBody>
          <a:bodyPr vert="vert270"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o</a:t>
            </a:r>
            <a:endParaRPr sz="2950">
              <a:latin typeface="Arial Narrow"/>
              <a:cs typeface="Arial Narrow"/>
            </a:endParaRPr>
          </a:p>
        </p:txBody>
      </p:sp>
      <p:sp>
        <p:nvSpPr>
          <p:cNvPr id="13" name="object 13"/>
          <p:cNvSpPr txBox="1"/>
          <p:nvPr/>
        </p:nvSpPr>
        <p:spPr>
          <a:xfrm>
            <a:off x="587313" y="6470066"/>
            <a:ext cx="533400" cy="197485"/>
          </a:xfrm>
          <a:prstGeom prst="rect">
            <a:avLst/>
          </a:prstGeom>
        </p:spPr>
        <p:txBody>
          <a:bodyPr vert="vert270"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u</a:t>
            </a:r>
            <a:endParaRPr sz="2950">
              <a:latin typeface="Arial Narrow"/>
              <a:cs typeface="Arial Narrow"/>
            </a:endParaRPr>
          </a:p>
        </p:txBody>
      </p:sp>
      <p:sp>
        <p:nvSpPr>
          <p:cNvPr id="14" name="object 14"/>
          <p:cNvSpPr txBox="1"/>
          <p:nvPr/>
        </p:nvSpPr>
        <p:spPr>
          <a:xfrm>
            <a:off x="587313" y="6156735"/>
            <a:ext cx="533400" cy="128905"/>
          </a:xfrm>
          <a:prstGeom prst="rect">
            <a:avLst/>
          </a:prstGeom>
        </p:spPr>
        <p:txBody>
          <a:bodyPr vert="vert270"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r</a:t>
            </a:r>
            <a:endParaRPr sz="2950">
              <a:latin typeface="Arial Narrow"/>
              <a:cs typeface="Arial Narrow"/>
            </a:endParaRPr>
          </a:p>
        </p:txBody>
      </p:sp>
      <p:sp>
        <p:nvSpPr>
          <p:cNvPr id="15" name="object 15"/>
          <p:cNvSpPr txBox="1"/>
          <p:nvPr/>
        </p:nvSpPr>
        <p:spPr>
          <a:xfrm>
            <a:off x="587313" y="5497279"/>
            <a:ext cx="533400" cy="180340"/>
          </a:xfrm>
          <a:prstGeom prst="rect">
            <a:avLst/>
          </a:prstGeom>
        </p:spPr>
        <p:txBody>
          <a:bodyPr vert="vert270"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s</a:t>
            </a:r>
            <a:endParaRPr sz="2950">
              <a:latin typeface="Arial Narrow"/>
              <a:cs typeface="Arial Narrow"/>
            </a:endParaRPr>
          </a:p>
        </p:txBody>
      </p:sp>
      <p:sp>
        <p:nvSpPr>
          <p:cNvPr id="16" name="object 16"/>
          <p:cNvSpPr txBox="1"/>
          <p:nvPr/>
        </p:nvSpPr>
        <p:spPr>
          <a:xfrm>
            <a:off x="587313" y="5113710"/>
            <a:ext cx="533400" cy="197485"/>
          </a:xfrm>
          <a:prstGeom prst="rect">
            <a:avLst/>
          </a:prstGeom>
        </p:spPr>
        <p:txBody>
          <a:bodyPr vert="vert270"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a</a:t>
            </a:r>
            <a:endParaRPr sz="2950">
              <a:latin typeface="Arial Narrow"/>
              <a:cs typeface="Arial Narrow"/>
            </a:endParaRPr>
          </a:p>
        </p:txBody>
      </p:sp>
      <p:sp>
        <p:nvSpPr>
          <p:cNvPr id="17" name="object 17"/>
          <p:cNvSpPr txBox="1"/>
          <p:nvPr/>
        </p:nvSpPr>
        <p:spPr>
          <a:xfrm>
            <a:off x="587313" y="4834682"/>
            <a:ext cx="533400" cy="94615"/>
          </a:xfrm>
          <a:prstGeom prst="rect">
            <a:avLst/>
          </a:prstGeom>
        </p:spPr>
        <p:txBody>
          <a:bodyPr vert="vert270"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l</a:t>
            </a:r>
            <a:endParaRPr sz="2950">
              <a:latin typeface="Arial Narrow"/>
              <a:cs typeface="Arial Narrow"/>
            </a:endParaRPr>
          </a:p>
        </p:txBody>
      </p:sp>
      <p:sp>
        <p:nvSpPr>
          <p:cNvPr id="18" name="object 18"/>
          <p:cNvSpPr txBox="1"/>
          <p:nvPr/>
        </p:nvSpPr>
        <p:spPr>
          <a:xfrm>
            <a:off x="587313" y="4453626"/>
            <a:ext cx="533400" cy="197485"/>
          </a:xfrm>
          <a:prstGeom prst="rect">
            <a:avLst/>
          </a:prstGeom>
        </p:spPr>
        <p:txBody>
          <a:bodyPr vert="vert270"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e</a:t>
            </a:r>
            <a:endParaRPr sz="2950">
              <a:latin typeface="Arial Narrow"/>
              <a:cs typeface="Arial Narrow"/>
            </a:endParaRPr>
          </a:p>
        </p:txBody>
      </p:sp>
      <p:sp>
        <p:nvSpPr>
          <p:cNvPr id="19" name="object 19"/>
          <p:cNvSpPr txBox="1"/>
          <p:nvPr/>
        </p:nvSpPr>
        <p:spPr>
          <a:xfrm>
            <a:off x="587313" y="4088653"/>
            <a:ext cx="533400" cy="180340"/>
          </a:xfrm>
          <a:prstGeom prst="rect">
            <a:avLst/>
          </a:prstGeom>
        </p:spPr>
        <p:txBody>
          <a:bodyPr vert="vert270"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s</a:t>
            </a:r>
            <a:endParaRPr sz="2950">
              <a:latin typeface="Arial Narrow"/>
              <a:cs typeface="Arial Narrow"/>
            </a:endParaRPr>
          </a:p>
        </p:txBody>
      </p:sp>
      <p:sp>
        <p:nvSpPr>
          <p:cNvPr id="20" name="object 20"/>
          <p:cNvSpPr txBox="1"/>
          <p:nvPr/>
        </p:nvSpPr>
        <p:spPr>
          <a:xfrm>
            <a:off x="587313" y="3411229"/>
            <a:ext cx="533400" cy="197485"/>
          </a:xfrm>
          <a:prstGeom prst="rect">
            <a:avLst/>
          </a:prstGeom>
        </p:spPr>
        <p:txBody>
          <a:bodyPr vert="vert270"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p</a:t>
            </a:r>
            <a:endParaRPr sz="2950">
              <a:latin typeface="Arial Narrow"/>
              <a:cs typeface="Arial Narrow"/>
            </a:endParaRPr>
          </a:p>
        </p:txBody>
      </p:sp>
      <p:sp>
        <p:nvSpPr>
          <p:cNvPr id="21" name="object 21"/>
          <p:cNvSpPr txBox="1"/>
          <p:nvPr/>
        </p:nvSpPr>
        <p:spPr>
          <a:xfrm>
            <a:off x="587313" y="3114862"/>
            <a:ext cx="533400" cy="111760"/>
          </a:xfrm>
          <a:prstGeom prst="rect">
            <a:avLst/>
          </a:prstGeom>
        </p:spPr>
        <p:txBody>
          <a:bodyPr vert="vert270" wrap="square" lIns="0" tIns="27940" rIns="0" bIns="0" rtlCol="0">
            <a:spAutoFit/>
          </a:bodyPr>
          <a:lstStyle/>
          <a:p>
            <a:pPr marL="12700">
              <a:lnSpc>
                <a:spcPct val="100000"/>
              </a:lnSpc>
              <a:spcBef>
                <a:spcPts val="220"/>
              </a:spcBef>
            </a:pPr>
            <a:r>
              <a:rPr sz="2950" spc="80" dirty="0">
                <a:solidFill>
                  <a:srgbClr val="FFFFFF"/>
                </a:solidFill>
                <a:latin typeface="Arial Narrow"/>
                <a:cs typeface="Arial Narrow"/>
              </a:rPr>
              <a:t>i</a:t>
            </a:r>
            <a:endParaRPr sz="2950">
              <a:latin typeface="Arial Narrow"/>
              <a:cs typeface="Arial Narrow"/>
            </a:endParaRPr>
          </a:p>
        </p:txBody>
      </p:sp>
      <p:sp>
        <p:nvSpPr>
          <p:cNvPr id="22" name="object 22"/>
          <p:cNvSpPr txBox="1"/>
          <p:nvPr/>
        </p:nvSpPr>
        <p:spPr>
          <a:xfrm>
            <a:off x="587313" y="2821007"/>
            <a:ext cx="533400" cy="111760"/>
          </a:xfrm>
          <a:prstGeom prst="rect">
            <a:avLst/>
          </a:prstGeom>
        </p:spPr>
        <p:txBody>
          <a:bodyPr vert="vert270"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t</a:t>
            </a:r>
            <a:endParaRPr sz="2950">
              <a:latin typeface="Arial Narrow"/>
              <a:cs typeface="Arial Narrow"/>
            </a:endParaRPr>
          </a:p>
        </p:txBody>
      </p:sp>
      <p:sp>
        <p:nvSpPr>
          <p:cNvPr id="23" name="object 23"/>
          <p:cNvSpPr txBox="1"/>
          <p:nvPr/>
        </p:nvSpPr>
        <p:spPr>
          <a:xfrm>
            <a:off x="587313" y="2458547"/>
            <a:ext cx="533400" cy="180340"/>
          </a:xfrm>
          <a:prstGeom prst="rect">
            <a:avLst/>
          </a:prstGeom>
        </p:spPr>
        <p:txBody>
          <a:bodyPr vert="vert270"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c</a:t>
            </a:r>
            <a:endParaRPr sz="2950">
              <a:latin typeface="Arial Narrow"/>
              <a:cs typeface="Arial Narrow"/>
            </a:endParaRPr>
          </a:p>
        </p:txBody>
      </p:sp>
      <p:sp>
        <p:nvSpPr>
          <p:cNvPr id="24" name="object 24"/>
          <p:cNvSpPr txBox="1"/>
          <p:nvPr/>
        </p:nvSpPr>
        <p:spPr>
          <a:xfrm>
            <a:off x="587313" y="2074978"/>
            <a:ext cx="533400" cy="197485"/>
          </a:xfrm>
          <a:prstGeom prst="rect">
            <a:avLst/>
          </a:prstGeom>
        </p:spPr>
        <p:txBody>
          <a:bodyPr vert="vert270"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h</a:t>
            </a:r>
            <a:endParaRPr sz="2950">
              <a:latin typeface="Arial Narrow"/>
              <a:cs typeface="Arial Narrow"/>
            </a:endParaRPr>
          </a:p>
        </p:txBody>
      </p:sp>
      <p:grpSp>
        <p:nvGrpSpPr>
          <p:cNvPr id="25" name="object 25"/>
          <p:cNvGrpSpPr/>
          <p:nvPr/>
        </p:nvGrpSpPr>
        <p:grpSpPr>
          <a:xfrm>
            <a:off x="5408002" y="1129850"/>
            <a:ext cx="4599940" cy="9046845"/>
            <a:chOff x="5408002" y="1129850"/>
            <a:chExt cx="4599940" cy="9046845"/>
          </a:xfrm>
        </p:grpSpPr>
        <p:pic>
          <p:nvPicPr>
            <p:cNvPr id="26" name="object 26"/>
            <p:cNvPicPr/>
            <p:nvPr/>
          </p:nvPicPr>
          <p:blipFill>
            <a:blip r:embed="rId2" cstate="print"/>
            <a:stretch>
              <a:fillRect/>
            </a:stretch>
          </p:blipFill>
          <p:spPr>
            <a:xfrm>
              <a:off x="5408002" y="1129850"/>
              <a:ext cx="4599817" cy="9046844"/>
            </a:xfrm>
            <a:prstGeom prst="rect">
              <a:avLst/>
            </a:prstGeom>
          </p:spPr>
        </p:pic>
        <p:sp>
          <p:nvSpPr>
            <p:cNvPr id="27" name="object 27"/>
            <p:cNvSpPr/>
            <p:nvPr/>
          </p:nvSpPr>
          <p:spPr>
            <a:xfrm>
              <a:off x="5408002" y="1129850"/>
              <a:ext cx="4599940" cy="9046845"/>
            </a:xfrm>
            <a:custGeom>
              <a:avLst/>
              <a:gdLst/>
              <a:ahLst/>
              <a:cxnLst/>
              <a:rect l="l" t="t" r="r" b="b"/>
              <a:pathLst>
                <a:path w="4599940" h="9046845">
                  <a:moveTo>
                    <a:pt x="4599818" y="9046844"/>
                  </a:moveTo>
                  <a:lnTo>
                    <a:pt x="0" y="9046844"/>
                  </a:lnTo>
                  <a:lnTo>
                    <a:pt x="0" y="0"/>
                  </a:lnTo>
                  <a:lnTo>
                    <a:pt x="4599818" y="0"/>
                  </a:lnTo>
                  <a:lnTo>
                    <a:pt x="4599818" y="9046844"/>
                  </a:lnTo>
                  <a:close/>
                </a:path>
              </a:pathLst>
            </a:custGeom>
            <a:solidFill>
              <a:srgbClr val="FFA700">
                <a:alpha val="10198"/>
              </a:srgbClr>
            </a:solidFill>
          </p:spPr>
          <p:txBody>
            <a:bodyPr wrap="square" lIns="0" tIns="0" rIns="0" bIns="0" rtlCol="0"/>
            <a:lstStyle/>
            <a:p>
              <a:endParaRPr/>
            </a:p>
          </p:txBody>
        </p:sp>
      </p:grpSp>
      <p:sp>
        <p:nvSpPr>
          <p:cNvPr id="28" name="object 28"/>
          <p:cNvSpPr txBox="1"/>
          <p:nvPr/>
        </p:nvSpPr>
        <p:spPr>
          <a:xfrm>
            <a:off x="19334774" y="10477493"/>
            <a:ext cx="260985" cy="533400"/>
          </a:xfrm>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sz="2950" spc="-50" dirty="0">
                <a:latin typeface="Arial Narrow"/>
                <a:cs typeface="Arial Narrow"/>
              </a:rPr>
              <a:t>4</a:t>
            </a:fld>
            <a:endParaRPr sz="2950">
              <a:latin typeface="Arial Narrow"/>
              <a:cs typeface="Arial Narrow"/>
            </a:endParaRPr>
          </a:p>
        </p:txBody>
      </p:sp>
      <p:pic>
        <p:nvPicPr>
          <p:cNvPr id="30" name="Picture 29">
            <a:extLst>
              <a:ext uri="{FF2B5EF4-FFF2-40B4-BE49-F238E27FC236}">
                <a16:creationId xmlns:a16="http://schemas.microsoft.com/office/drawing/2014/main" id="{2AEC8E0B-315B-45FA-AD27-AB33B7C8F550}"/>
              </a:ext>
            </a:extLst>
          </p:cNvPr>
          <p:cNvPicPr>
            <a:picLocks noChangeAspect="1"/>
          </p:cNvPicPr>
          <p:nvPr/>
        </p:nvPicPr>
        <p:blipFill rotWithShape="1">
          <a:blip r:embed="rId3">
            <a:extLst>
              <a:ext uri="{28A0092B-C50C-407E-A947-70E740481C1C}">
                <a14:useLocalDpi xmlns:a14="http://schemas.microsoft.com/office/drawing/2010/main" val="0"/>
              </a:ext>
            </a:extLst>
          </a:blip>
          <a:srcRect l="17707" t="9652" r="46723" b="3556"/>
          <a:stretch/>
        </p:blipFill>
        <p:spPr>
          <a:xfrm>
            <a:off x="554512" y="1129849"/>
            <a:ext cx="8381340" cy="904684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684970" y="0"/>
            <a:ext cx="11419205" cy="11306810"/>
            <a:chOff x="8684970" y="0"/>
            <a:chExt cx="11419205" cy="11306810"/>
          </a:xfrm>
        </p:grpSpPr>
        <p:sp>
          <p:nvSpPr>
            <p:cNvPr id="3" name="object 3"/>
            <p:cNvSpPr/>
            <p:nvPr/>
          </p:nvSpPr>
          <p:spPr>
            <a:xfrm>
              <a:off x="18407312" y="0"/>
              <a:ext cx="1697355" cy="11306810"/>
            </a:xfrm>
            <a:custGeom>
              <a:avLst/>
              <a:gdLst/>
              <a:ahLst/>
              <a:cxnLst/>
              <a:rect l="l" t="t" r="r" b="b"/>
              <a:pathLst>
                <a:path w="1697355" h="11306810">
                  <a:moveTo>
                    <a:pt x="0" y="11306545"/>
                  </a:moveTo>
                  <a:lnTo>
                    <a:pt x="1696785" y="11306545"/>
                  </a:lnTo>
                  <a:lnTo>
                    <a:pt x="1696785" y="0"/>
                  </a:lnTo>
                  <a:lnTo>
                    <a:pt x="0" y="0"/>
                  </a:lnTo>
                  <a:lnTo>
                    <a:pt x="0" y="11306545"/>
                  </a:lnTo>
                  <a:close/>
                </a:path>
              </a:pathLst>
            </a:custGeom>
            <a:solidFill>
              <a:srgbClr val="772F3A"/>
            </a:solidFill>
          </p:spPr>
          <p:txBody>
            <a:bodyPr wrap="square" lIns="0" tIns="0" rIns="0" bIns="0" rtlCol="0"/>
            <a:lstStyle/>
            <a:p>
              <a:endParaRPr/>
            </a:p>
          </p:txBody>
        </p:sp>
        <p:sp>
          <p:nvSpPr>
            <p:cNvPr id="4" name="object 4"/>
            <p:cNvSpPr/>
            <p:nvPr/>
          </p:nvSpPr>
          <p:spPr>
            <a:xfrm>
              <a:off x="8684970" y="0"/>
              <a:ext cx="9722485" cy="11306810"/>
            </a:xfrm>
            <a:custGeom>
              <a:avLst/>
              <a:gdLst/>
              <a:ahLst/>
              <a:cxnLst/>
              <a:rect l="l" t="t" r="r" b="b"/>
              <a:pathLst>
                <a:path w="9722485" h="11306810">
                  <a:moveTo>
                    <a:pt x="9722342" y="11306545"/>
                  </a:moveTo>
                  <a:lnTo>
                    <a:pt x="0" y="11306545"/>
                  </a:lnTo>
                  <a:lnTo>
                    <a:pt x="0" y="0"/>
                  </a:lnTo>
                  <a:lnTo>
                    <a:pt x="9722342" y="0"/>
                  </a:lnTo>
                  <a:lnTo>
                    <a:pt x="9722342" y="11306545"/>
                  </a:lnTo>
                  <a:close/>
                </a:path>
              </a:pathLst>
            </a:custGeom>
            <a:solidFill>
              <a:srgbClr val="E7CCCC"/>
            </a:solidFill>
          </p:spPr>
          <p:txBody>
            <a:bodyPr wrap="square" lIns="0" tIns="0" rIns="0" bIns="0" rtlCol="0"/>
            <a:lstStyle/>
            <a:p>
              <a:endParaRPr/>
            </a:p>
          </p:txBody>
        </p:sp>
      </p:grpSp>
      <p:sp>
        <p:nvSpPr>
          <p:cNvPr id="5" name="object 5"/>
          <p:cNvSpPr txBox="1">
            <a:spLocks noGrp="1"/>
          </p:cNvSpPr>
          <p:nvPr>
            <p:ph type="title"/>
          </p:nvPr>
        </p:nvSpPr>
        <p:spPr>
          <a:xfrm>
            <a:off x="815714" y="2009812"/>
            <a:ext cx="5683250" cy="1497330"/>
          </a:xfrm>
          <a:prstGeom prst="rect">
            <a:avLst/>
          </a:prstGeom>
        </p:spPr>
        <p:txBody>
          <a:bodyPr vert="horz" wrap="square" lIns="0" tIns="13335" rIns="0" bIns="0" rtlCol="0">
            <a:spAutoFit/>
          </a:bodyPr>
          <a:lstStyle/>
          <a:p>
            <a:pPr marL="12700">
              <a:lnSpc>
                <a:spcPct val="100000"/>
              </a:lnSpc>
              <a:spcBef>
                <a:spcPts val="105"/>
              </a:spcBef>
            </a:pPr>
            <a:r>
              <a:rPr sz="9650" spc="-1925" dirty="0"/>
              <a:t>HOW</a:t>
            </a:r>
            <a:r>
              <a:rPr sz="9650" spc="-270" dirty="0"/>
              <a:t> </a:t>
            </a:r>
            <a:r>
              <a:rPr sz="9650" spc="-755" dirty="0"/>
              <a:t>IT</a:t>
            </a:r>
            <a:r>
              <a:rPr sz="9650" spc="-260" dirty="0"/>
              <a:t> </a:t>
            </a:r>
            <a:r>
              <a:rPr sz="9650" spc="-1480" dirty="0"/>
              <a:t>WORKs</a:t>
            </a:r>
            <a:endParaRPr sz="9650"/>
          </a:p>
        </p:txBody>
      </p:sp>
      <p:sp>
        <p:nvSpPr>
          <p:cNvPr id="6" name="object 6"/>
          <p:cNvSpPr txBox="1"/>
          <p:nvPr/>
        </p:nvSpPr>
        <p:spPr>
          <a:xfrm>
            <a:off x="1556110" y="6031597"/>
            <a:ext cx="6491605" cy="1837055"/>
          </a:xfrm>
          <a:prstGeom prst="rect">
            <a:avLst/>
          </a:prstGeom>
        </p:spPr>
        <p:txBody>
          <a:bodyPr vert="horz" wrap="square" lIns="0" tIns="11430" rIns="0" bIns="0" rtlCol="0">
            <a:spAutoFit/>
          </a:bodyPr>
          <a:lstStyle/>
          <a:p>
            <a:pPr marL="12700" marR="5080">
              <a:lnSpc>
                <a:spcPct val="100800"/>
              </a:lnSpc>
              <a:spcBef>
                <a:spcPts val="90"/>
              </a:spcBef>
            </a:pPr>
            <a:r>
              <a:rPr sz="2950" spc="70" dirty="0">
                <a:latin typeface="Arial Narrow"/>
                <a:cs typeface="Arial Narrow"/>
              </a:rPr>
              <a:t>Share</a:t>
            </a:r>
            <a:r>
              <a:rPr sz="2950" spc="185" dirty="0">
                <a:latin typeface="Arial Narrow"/>
                <a:cs typeface="Arial Narrow"/>
              </a:rPr>
              <a:t> </a:t>
            </a:r>
            <a:r>
              <a:rPr sz="2950" dirty="0">
                <a:latin typeface="Arial Narrow"/>
                <a:cs typeface="Arial Narrow"/>
              </a:rPr>
              <a:t>a</a:t>
            </a:r>
            <a:r>
              <a:rPr sz="2950" spc="185" dirty="0">
                <a:latin typeface="Arial Narrow"/>
                <a:cs typeface="Arial Narrow"/>
              </a:rPr>
              <a:t> </a:t>
            </a:r>
            <a:r>
              <a:rPr sz="2950" spc="70" dirty="0">
                <a:latin typeface="Arial Narrow"/>
                <a:cs typeface="Arial Narrow"/>
              </a:rPr>
              <a:t>story</a:t>
            </a:r>
            <a:r>
              <a:rPr sz="2950" spc="190" dirty="0">
                <a:latin typeface="Arial Narrow"/>
                <a:cs typeface="Arial Narrow"/>
              </a:rPr>
              <a:t> </a:t>
            </a:r>
            <a:r>
              <a:rPr sz="2950" dirty="0">
                <a:latin typeface="Arial Narrow"/>
                <a:cs typeface="Arial Narrow"/>
              </a:rPr>
              <a:t>on</a:t>
            </a:r>
            <a:r>
              <a:rPr sz="2950" spc="185" dirty="0">
                <a:latin typeface="Arial Narrow"/>
                <a:cs typeface="Arial Narrow"/>
              </a:rPr>
              <a:t> </a:t>
            </a:r>
            <a:r>
              <a:rPr sz="2950" spc="60" dirty="0">
                <a:latin typeface="Arial Narrow"/>
                <a:cs typeface="Arial Narrow"/>
              </a:rPr>
              <a:t>how</a:t>
            </a:r>
            <a:r>
              <a:rPr sz="2950" spc="190" dirty="0">
                <a:latin typeface="Arial Narrow"/>
                <a:cs typeface="Arial Narrow"/>
              </a:rPr>
              <a:t> </a:t>
            </a:r>
            <a:r>
              <a:rPr sz="2950" spc="70" dirty="0">
                <a:latin typeface="Arial Narrow"/>
                <a:cs typeface="Arial Narrow"/>
              </a:rPr>
              <a:t>your</a:t>
            </a:r>
            <a:r>
              <a:rPr sz="2950" spc="185" dirty="0">
                <a:latin typeface="Arial Narrow"/>
                <a:cs typeface="Arial Narrow"/>
              </a:rPr>
              <a:t> </a:t>
            </a:r>
            <a:r>
              <a:rPr sz="2950" spc="95" dirty="0">
                <a:latin typeface="Arial Narrow"/>
                <a:cs typeface="Arial Narrow"/>
              </a:rPr>
              <a:t>services</a:t>
            </a:r>
            <a:r>
              <a:rPr sz="2950" spc="190" dirty="0">
                <a:latin typeface="Arial Narrow"/>
                <a:cs typeface="Arial Narrow"/>
              </a:rPr>
              <a:t> </a:t>
            </a:r>
            <a:r>
              <a:rPr sz="2950" spc="70" dirty="0">
                <a:latin typeface="Arial Narrow"/>
                <a:cs typeface="Arial Narrow"/>
              </a:rPr>
              <a:t>works. </a:t>
            </a:r>
            <a:r>
              <a:rPr sz="2950" spc="75" dirty="0">
                <a:latin typeface="Arial Narrow"/>
                <a:cs typeface="Arial Narrow"/>
              </a:rPr>
              <a:t>Produce</a:t>
            </a:r>
            <a:r>
              <a:rPr sz="2950" spc="165" dirty="0">
                <a:latin typeface="Arial Narrow"/>
                <a:cs typeface="Arial Narrow"/>
              </a:rPr>
              <a:t> </a:t>
            </a:r>
            <a:r>
              <a:rPr sz="2950" dirty="0">
                <a:latin typeface="Arial Narrow"/>
                <a:cs typeface="Arial Narrow"/>
              </a:rPr>
              <a:t>a</a:t>
            </a:r>
            <a:r>
              <a:rPr sz="2950" spc="170" dirty="0">
                <a:latin typeface="Arial Narrow"/>
                <a:cs typeface="Arial Narrow"/>
              </a:rPr>
              <a:t> </a:t>
            </a:r>
            <a:r>
              <a:rPr sz="2950" spc="95" dirty="0">
                <a:latin typeface="Arial Narrow"/>
                <a:cs typeface="Arial Narrow"/>
              </a:rPr>
              <a:t>quick</a:t>
            </a:r>
            <a:r>
              <a:rPr sz="2950" spc="175" dirty="0">
                <a:latin typeface="Arial Narrow"/>
                <a:cs typeface="Arial Narrow"/>
              </a:rPr>
              <a:t> </a:t>
            </a:r>
            <a:r>
              <a:rPr sz="2950" spc="65" dirty="0">
                <a:latin typeface="Arial Narrow"/>
                <a:cs typeface="Arial Narrow"/>
              </a:rPr>
              <a:t>demo</a:t>
            </a:r>
            <a:r>
              <a:rPr sz="2950" spc="175" dirty="0">
                <a:latin typeface="Arial Narrow"/>
                <a:cs typeface="Arial Narrow"/>
              </a:rPr>
              <a:t> </a:t>
            </a:r>
            <a:r>
              <a:rPr sz="2950" spc="95" dirty="0">
                <a:latin typeface="Arial Narrow"/>
                <a:cs typeface="Arial Narrow"/>
              </a:rPr>
              <a:t>video</a:t>
            </a:r>
            <a:r>
              <a:rPr sz="2950" spc="170" dirty="0">
                <a:latin typeface="Arial Narrow"/>
                <a:cs typeface="Arial Narrow"/>
              </a:rPr>
              <a:t> </a:t>
            </a:r>
            <a:r>
              <a:rPr sz="2950" spc="70" dirty="0">
                <a:latin typeface="Arial Narrow"/>
                <a:cs typeface="Arial Narrow"/>
              </a:rPr>
              <a:t>your</a:t>
            </a:r>
            <a:r>
              <a:rPr sz="2950" spc="175" dirty="0">
                <a:latin typeface="Arial Narrow"/>
                <a:cs typeface="Arial Narrow"/>
              </a:rPr>
              <a:t> </a:t>
            </a:r>
            <a:r>
              <a:rPr sz="2950" spc="85" dirty="0">
                <a:latin typeface="Arial Narrow"/>
                <a:cs typeface="Arial Narrow"/>
              </a:rPr>
              <a:t>audience </a:t>
            </a:r>
            <a:r>
              <a:rPr sz="2950" spc="60" dirty="0">
                <a:latin typeface="Arial Narrow"/>
                <a:cs typeface="Arial Narrow"/>
              </a:rPr>
              <a:t>can</a:t>
            </a:r>
            <a:r>
              <a:rPr sz="2950" spc="190" dirty="0">
                <a:latin typeface="Arial Narrow"/>
                <a:cs typeface="Arial Narrow"/>
              </a:rPr>
              <a:t> </a:t>
            </a:r>
            <a:r>
              <a:rPr sz="2950" spc="70" dirty="0">
                <a:latin typeface="Arial Narrow"/>
                <a:cs typeface="Arial Narrow"/>
              </a:rPr>
              <a:t>watch</a:t>
            </a:r>
            <a:r>
              <a:rPr sz="2950" spc="204" dirty="0">
                <a:latin typeface="Arial Narrow"/>
                <a:cs typeface="Arial Narrow"/>
              </a:rPr>
              <a:t> </a:t>
            </a:r>
            <a:r>
              <a:rPr sz="2950" dirty="0">
                <a:latin typeface="Arial Narrow"/>
                <a:cs typeface="Arial Narrow"/>
              </a:rPr>
              <a:t>or</a:t>
            </a:r>
            <a:r>
              <a:rPr sz="2950" spc="200" dirty="0">
                <a:latin typeface="Arial Narrow"/>
                <a:cs typeface="Arial Narrow"/>
              </a:rPr>
              <a:t> </a:t>
            </a:r>
            <a:r>
              <a:rPr sz="2950" spc="75" dirty="0">
                <a:latin typeface="Arial Narrow"/>
                <a:cs typeface="Arial Narrow"/>
              </a:rPr>
              <a:t>share</a:t>
            </a:r>
            <a:r>
              <a:rPr sz="2950" spc="200" dirty="0">
                <a:latin typeface="Arial Narrow"/>
                <a:cs typeface="Arial Narrow"/>
              </a:rPr>
              <a:t> </a:t>
            </a:r>
            <a:r>
              <a:rPr sz="2950" spc="100" dirty="0">
                <a:latin typeface="Arial Narrow"/>
                <a:cs typeface="Arial Narrow"/>
              </a:rPr>
              <a:t>descriptive</a:t>
            </a:r>
            <a:r>
              <a:rPr sz="2950" spc="204" dirty="0">
                <a:latin typeface="Arial Narrow"/>
                <a:cs typeface="Arial Narrow"/>
              </a:rPr>
              <a:t> </a:t>
            </a:r>
            <a:r>
              <a:rPr sz="2950" spc="90" dirty="0">
                <a:latin typeface="Arial Narrow"/>
                <a:cs typeface="Arial Narrow"/>
              </a:rPr>
              <a:t>step-</a:t>
            </a:r>
            <a:r>
              <a:rPr sz="2950" spc="95" dirty="0">
                <a:latin typeface="Arial Narrow"/>
                <a:cs typeface="Arial Narrow"/>
              </a:rPr>
              <a:t>by-</a:t>
            </a:r>
            <a:r>
              <a:rPr sz="2950" spc="45" dirty="0">
                <a:latin typeface="Arial Narrow"/>
                <a:cs typeface="Arial Narrow"/>
              </a:rPr>
              <a:t>step </a:t>
            </a:r>
            <a:r>
              <a:rPr sz="2950" spc="60" dirty="0">
                <a:latin typeface="Arial Narrow"/>
                <a:cs typeface="Arial Narrow"/>
              </a:rPr>
              <a:t>photo.</a:t>
            </a:r>
            <a:endParaRPr sz="2950">
              <a:latin typeface="Arial Narrow"/>
              <a:cs typeface="Arial Narrow"/>
            </a:endParaRPr>
          </a:p>
        </p:txBody>
      </p:sp>
      <p:sp>
        <p:nvSpPr>
          <p:cNvPr id="7" name="object 7"/>
          <p:cNvSpPr txBox="1"/>
          <p:nvPr/>
        </p:nvSpPr>
        <p:spPr>
          <a:xfrm>
            <a:off x="18943487" y="1864489"/>
            <a:ext cx="533400" cy="283210"/>
          </a:xfrm>
          <a:prstGeom prst="rect">
            <a:avLst/>
          </a:prstGeom>
        </p:spPr>
        <p:txBody>
          <a:bodyPr vert="vert"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M</a:t>
            </a:r>
            <a:endParaRPr sz="2950">
              <a:latin typeface="Arial Narrow"/>
              <a:cs typeface="Arial Narrow"/>
            </a:endParaRPr>
          </a:p>
        </p:txBody>
      </p:sp>
      <p:sp>
        <p:nvSpPr>
          <p:cNvPr id="8" name="object 8"/>
          <p:cNvSpPr txBox="1"/>
          <p:nvPr/>
        </p:nvSpPr>
        <p:spPr>
          <a:xfrm>
            <a:off x="18943487" y="2331239"/>
            <a:ext cx="533400" cy="197485"/>
          </a:xfrm>
          <a:prstGeom prst="rect">
            <a:avLst/>
          </a:prstGeom>
        </p:spPr>
        <p:txBody>
          <a:bodyPr vert="vert"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a</a:t>
            </a:r>
            <a:endParaRPr sz="2950">
              <a:latin typeface="Arial Narrow"/>
              <a:cs typeface="Arial Narrow"/>
            </a:endParaRPr>
          </a:p>
        </p:txBody>
      </p:sp>
      <p:sp>
        <p:nvSpPr>
          <p:cNvPr id="9" name="object 9"/>
          <p:cNvSpPr txBox="1"/>
          <p:nvPr/>
        </p:nvSpPr>
        <p:spPr>
          <a:xfrm>
            <a:off x="18943487" y="2713552"/>
            <a:ext cx="533400" cy="180340"/>
          </a:xfrm>
          <a:prstGeom prst="rect">
            <a:avLst/>
          </a:prstGeom>
        </p:spPr>
        <p:txBody>
          <a:bodyPr vert="vert"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k</a:t>
            </a:r>
            <a:endParaRPr sz="2950">
              <a:latin typeface="Arial Narrow"/>
              <a:cs typeface="Arial Narrow"/>
            </a:endParaRPr>
          </a:p>
        </p:txBody>
      </p:sp>
      <p:sp>
        <p:nvSpPr>
          <p:cNvPr id="10" name="object 10"/>
          <p:cNvSpPr txBox="1"/>
          <p:nvPr/>
        </p:nvSpPr>
        <p:spPr>
          <a:xfrm>
            <a:off x="18943487" y="3079781"/>
            <a:ext cx="533400" cy="197485"/>
          </a:xfrm>
          <a:prstGeom prst="rect">
            <a:avLst/>
          </a:prstGeom>
        </p:spPr>
        <p:txBody>
          <a:bodyPr vert="vert"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e</a:t>
            </a:r>
            <a:endParaRPr sz="2950">
              <a:latin typeface="Arial Narrow"/>
              <a:cs typeface="Arial Narrow"/>
            </a:endParaRPr>
          </a:p>
        </p:txBody>
      </p:sp>
      <p:sp>
        <p:nvSpPr>
          <p:cNvPr id="11" name="object 11"/>
          <p:cNvSpPr txBox="1"/>
          <p:nvPr/>
        </p:nvSpPr>
        <p:spPr>
          <a:xfrm>
            <a:off x="18943487" y="3755949"/>
            <a:ext cx="533400" cy="180340"/>
          </a:xfrm>
          <a:prstGeom prst="rect">
            <a:avLst/>
          </a:prstGeom>
        </p:spPr>
        <p:txBody>
          <a:bodyPr vert="vert"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y</a:t>
            </a:r>
            <a:endParaRPr sz="2950">
              <a:latin typeface="Arial Narrow"/>
              <a:cs typeface="Arial Narrow"/>
            </a:endParaRPr>
          </a:p>
        </p:txBody>
      </p:sp>
      <p:sp>
        <p:nvSpPr>
          <p:cNvPr id="12" name="object 12"/>
          <p:cNvSpPr txBox="1"/>
          <p:nvPr/>
        </p:nvSpPr>
        <p:spPr>
          <a:xfrm>
            <a:off x="18943487" y="4122178"/>
            <a:ext cx="533400" cy="197485"/>
          </a:xfrm>
          <a:prstGeom prst="rect">
            <a:avLst/>
          </a:prstGeom>
        </p:spPr>
        <p:txBody>
          <a:bodyPr vert="vert"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o</a:t>
            </a:r>
            <a:endParaRPr sz="2950">
              <a:latin typeface="Arial Narrow"/>
              <a:cs typeface="Arial Narrow"/>
            </a:endParaRPr>
          </a:p>
        </p:txBody>
      </p:sp>
      <p:sp>
        <p:nvSpPr>
          <p:cNvPr id="13" name="object 13"/>
          <p:cNvSpPr txBox="1"/>
          <p:nvPr/>
        </p:nvSpPr>
        <p:spPr>
          <a:xfrm>
            <a:off x="18943487" y="4504491"/>
            <a:ext cx="533400" cy="197485"/>
          </a:xfrm>
          <a:prstGeom prst="rect">
            <a:avLst/>
          </a:prstGeom>
        </p:spPr>
        <p:txBody>
          <a:bodyPr vert="vert"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u</a:t>
            </a:r>
            <a:endParaRPr sz="2950">
              <a:latin typeface="Arial Narrow"/>
              <a:cs typeface="Arial Narrow"/>
            </a:endParaRPr>
          </a:p>
        </p:txBody>
      </p:sp>
      <p:sp>
        <p:nvSpPr>
          <p:cNvPr id="14" name="object 14"/>
          <p:cNvSpPr txBox="1"/>
          <p:nvPr/>
        </p:nvSpPr>
        <p:spPr>
          <a:xfrm>
            <a:off x="18943487" y="4886804"/>
            <a:ext cx="533400" cy="128905"/>
          </a:xfrm>
          <a:prstGeom prst="rect">
            <a:avLst/>
          </a:prstGeom>
        </p:spPr>
        <p:txBody>
          <a:bodyPr vert="vert"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r</a:t>
            </a:r>
            <a:endParaRPr sz="2950">
              <a:latin typeface="Arial Narrow"/>
              <a:cs typeface="Arial Narrow"/>
            </a:endParaRPr>
          </a:p>
        </p:txBody>
      </p:sp>
      <p:sp>
        <p:nvSpPr>
          <p:cNvPr id="15" name="object 15"/>
          <p:cNvSpPr txBox="1"/>
          <p:nvPr/>
        </p:nvSpPr>
        <p:spPr>
          <a:xfrm>
            <a:off x="18943487" y="5494618"/>
            <a:ext cx="533400" cy="180340"/>
          </a:xfrm>
          <a:prstGeom prst="rect">
            <a:avLst/>
          </a:prstGeom>
        </p:spPr>
        <p:txBody>
          <a:bodyPr vert="vert"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s</a:t>
            </a:r>
            <a:endParaRPr sz="2950">
              <a:latin typeface="Arial Narrow"/>
              <a:cs typeface="Arial Narrow"/>
            </a:endParaRPr>
          </a:p>
        </p:txBody>
      </p:sp>
      <p:sp>
        <p:nvSpPr>
          <p:cNvPr id="16" name="object 16"/>
          <p:cNvSpPr txBox="1"/>
          <p:nvPr/>
        </p:nvSpPr>
        <p:spPr>
          <a:xfrm>
            <a:off x="18943487" y="5860847"/>
            <a:ext cx="533400" cy="197485"/>
          </a:xfrm>
          <a:prstGeom prst="rect">
            <a:avLst/>
          </a:prstGeom>
        </p:spPr>
        <p:txBody>
          <a:bodyPr vert="vert"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a</a:t>
            </a:r>
            <a:endParaRPr sz="2950">
              <a:latin typeface="Arial Narrow"/>
              <a:cs typeface="Arial Narrow"/>
            </a:endParaRPr>
          </a:p>
        </p:txBody>
      </p:sp>
      <p:sp>
        <p:nvSpPr>
          <p:cNvPr id="17" name="object 17"/>
          <p:cNvSpPr txBox="1"/>
          <p:nvPr/>
        </p:nvSpPr>
        <p:spPr>
          <a:xfrm>
            <a:off x="18943487" y="6243160"/>
            <a:ext cx="533400" cy="94615"/>
          </a:xfrm>
          <a:prstGeom prst="rect">
            <a:avLst/>
          </a:prstGeom>
        </p:spPr>
        <p:txBody>
          <a:bodyPr vert="vert"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l</a:t>
            </a:r>
            <a:endParaRPr sz="2950">
              <a:latin typeface="Arial Narrow"/>
              <a:cs typeface="Arial Narrow"/>
            </a:endParaRPr>
          </a:p>
        </p:txBody>
      </p:sp>
      <p:sp>
        <p:nvSpPr>
          <p:cNvPr id="18" name="object 18"/>
          <p:cNvSpPr txBox="1"/>
          <p:nvPr/>
        </p:nvSpPr>
        <p:spPr>
          <a:xfrm>
            <a:off x="18943487" y="6520931"/>
            <a:ext cx="533400" cy="197485"/>
          </a:xfrm>
          <a:prstGeom prst="rect">
            <a:avLst/>
          </a:prstGeom>
        </p:spPr>
        <p:txBody>
          <a:bodyPr vert="vert"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e</a:t>
            </a:r>
            <a:endParaRPr sz="2950">
              <a:latin typeface="Arial Narrow"/>
              <a:cs typeface="Arial Narrow"/>
            </a:endParaRPr>
          </a:p>
        </p:txBody>
      </p:sp>
      <p:sp>
        <p:nvSpPr>
          <p:cNvPr id="19" name="object 19"/>
          <p:cNvSpPr txBox="1"/>
          <p:nvPr/>
        </p:nvSpPr>
        <p:spPr>
          <a:xfrm>
            <a:off x="18943487" y="6903244"/>
            <a:ext cx="533400" cy="180340"/>
          </a:xfrm>
          <a:prstGeom prst="rect">
            <a:avLst/>
          </a:prstGeom>
        </p:spPr>
        <p:txBody>
          <a:bodyPr vert="vert"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s</a:t>
            </a:r>
            <a:endParaRPr sz="2950">
              <a:latin typeface="Arial Narrow"/>
              <a:cs typeface="Arial Narrow"/>
            </a:endParaRPr>
          </a:p>
        </p:txBody>
      </p:sp>
      <p:sp>
        <p:nvSpPr>
          <p:cNvPr id="20" name="object 20"/>
          <p:cNvSpPr txBox="1"/>
          <p:nvPr/>
        </p:nvSpPr>
        <p:spPr>
          <a:xfrm>
            <a:off x="18943487" y="7563328"/>
            <a:ext cx="533400" cy="197485"/>
          </a:xfrm>
          <a:prstGeom prst="rect">
            <a:avLst/>
          </a:prstGeom>
        </p:spPr>
        <p:txBody>
          <a:bodyPr vert="vert"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p</a:t>
            </a:r>
            <a:endParaRPr sz="2950">
              <a:latin typeface="Arial Narrow"/>
              <a:cs typeface="Arial Narrow"/>
            </a:endParaRPr>
          </a:p>
        </p:txBody>
      </p:sp>
      <p:sp>
        <p:nvSpPr>
          <p:cNvPr id="21" name="object 21"/>
          <p:cNvSpPr txBox="1"/>
          <p:nvPr/>
        </p:nvSpPr>
        <p:spPr>
          <a:xfrm>
            <a:off x="18943487" y="7945640"/>
            <a:ext cx="533400" cy="111760"/>
          </a:xfrm>
          <a:prstGeom prst="rect">
            <a:avLst/>
          </a:prstGeom>
        </p:spPr>
        <p:txBody>
          <a:bodyPr vert="vert" wrap="square" lIns="0" tIns="27940" rIns="0" bIns="0" rtlCol="0">
            <a:spAutoFit/>
          </a:bodyPr>
          <a:lstStyle/>
          <a:p>
            <a:pPr marL="12700">
              <a:lnSpc>
                <a:spcPct val="100000"/>
              </a:lnSpc>
              <a:spcBef>
                <a:spcPts val="220"/>
              </a:spcBef>
            </a:pPr>
            <a:r>
              <a:rPr sz="2950" spc="80" dirty="0">
                <a:solidFill>
                  <a:srgbClr val="FFFFFF"/>
                </a:solidFill>
                <a:latin typeface="Arial Narrow"/>
                <a:cs typeface="Arial Narrow"/>
              </a:rPr>
              <a:t>i</a:t>
            </a:r>
            <a:endParaRPr sz="2950">
              <a:latin typeface="Arial Narrow"/>
              <a:cs typeface="Arial Narrow"/>
            </a:endParaRPr>
          </a:p>
        </p:txBody>
      </p:sp>
      <p:sp>
        <p:nvSpPr>
          <p:cNvPr id="22" name="object 22"/>
          <p:cNvSpPr txBox="1"/>
          <p:nvPr/>
        </p:nvSpPr>
        <p:spPr>
          <a:xfrm>
            <a:off x="18943487" y="8239495"/>
            <a:ext cx="533400" cy="111760"/>
          </a:xfrm>
          <a:prstGeom prst="rect">
            <a:avLst/>
          </a:prstGeom>
        </p:spPr>
        <p:txBody>
          <a:bodyPr vert="vert"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t</a:t>
            </a:r>
            <a:endParaRPr sz="2950">
              <a:latin typeface="Arial Narrow"/>
              <a:cs typeface="Arial Narrow"/>
            </a:endParaRPr>
          </a:p>
        </p:txBody>
      </p:sp>
      <p:sp>
        <p:nvSpPr>
          <p:cNvPr id="23" name="object 23"/>
          <p:cNvSpPr txBox="1"/>
          <p:nvPr/>
        </p:nvSpPr>
        <p:spPr>
          <a:xfrm>
            <a:off x="18943487" y="8533350"/>
            <a:ext cx="533400" cy="180340"/>
          </a:xfrm>
          <a:prstGeom prst="rect">
            <a:avLst/>
          </a:prstGeom>
        </p:spPr>
        <p:txBody>
          <a:bodyPr vert="vert"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c</a:t>
            </a:r>
            <a:endParaRPr sz="2950">
              <a:latin typeface="Arial Narrow"/>
              <a:cs typeface="Arial Narrow"/>
            </a:endParaRPr>
          </a:p>
        </p:txBody>
      </p:sp>
      <p:sp>
        <p:nvSpPr>
          <p:cNvPr id="24" name="object 24"/>
          <p:cNvSpPr txBox="1"/>
          <p:nvPr/>
        </p:nvSpPr>
        <p:spPr>
          <a:xfrm>
            <a:off x="18943487" y="8899579"/>
            <a:ext cx="533400" cy="197485"/>
          </a:xfrm>
          <a:prstGeom prst="rect">
            <a:avLst/>
          </a:prstGeom>
        </p:spPr>
        <p:txBody>
          <a:bodyPr vert="vert" wrap="square" lIns="0" tIns="27940" rIns="0" bIns="0" rtlCol="0">
            <a:spAutoFit/>
          </a:bodyPr>
          <a:lstStyle/>
          <a:p>
            <a:pPr marL="12700">
              <a:lnSpc>
                <a:spcPct val="100000"/>
              </a:lnSpc>
              <a:spcBef>
                <a:spcPts val="220"/>
              </a:spcBef>
            </a:pPr>
            <a:r>
              <a:rPr sz="2950" spc="-50" dirty="0">
                <a:solidFill>
                  <a:srgbClr val="FFFFFF"/>
                </a:solidFill>
                <a:latin typeface="Arial Narrow"/>
                <a:cs typeface="Arial Narrow"/>
              </a:rPr>
              <a:t>h</a:t>
            </a:r>
            <a:endParaRPr sz="2950">
              <a:latin typeface="Arial Narrow"/>
              <a:cs typeface="Arial Narrow"/>
            </a:endParaRPr>
          </a:p>
        </p:txBody>
      </p:sp>
      <p:grpSp>
        <p:nvGrpSpPr>
          <p:cNvPr id="25" name="object 25"/>
          <p:cNvGrpSpPr/>
          <p:nvPr/>
        </p:nvGrpSpPr>
        <p:grpSpPr>
          <a:xfrm>
            <a:off x="10104320" y="1175570"/>
            <a:ext cx="8303259" cy="9046845"/>
            <a:chOff x="10104320" y="1129850"/>
            <a:chExt cx="8303259" cy="9046845"/>
          </a:xfrm>
        </p:grpSpPr>
        <p:pic>
          <p:nvPicPr>
            <p:cNvPr id="26" name="object 26"/>
            <p:cNvPicPr/>
            <p:nvPr/>
          </p:nvPicPr>
          <p:blipFill>
            <a:blip r:embed="rId2" cstate="print"/>
            <a:stretch>
              <a:fillRect/>
            </a:stretch>
          </p:blipFill>
          <p:spPr>
            <a:xfrm>
              <a:off x="14877033" y="1129850"/>
              <a:ext cx="3530279" cy="9046844"/>
            </a:xfrm>
            <a:prstGeom prst="rect">
              <a:avLst/>
            </a:prstGeom>
          </p:spPr>
        </p:pic>
        <p:pic>
          <p:nvPicPr>
            <p:cNvPr id="27" name="object 27"/>
            <p:cNvPicPr/>
            <p:nvPr/>
          </p:nvPicPr>
          <p:blipFill>
            <a:blip r:embed="rId3" cstate="print"/>
            <a:stretch>
              <a:fillRect/>
            </a:stretch>
          </p:blipFill>
          <p:spPr>
            <a:xfrm>
              <a:off x="10104320" y="1129850"/>
              <a:ext cx="4599817" cy="9046844"/>
            </a:xfrm>
            <a:prstGeom prst="rect">
              <a:avLst/>
            </a:prstGeom>
          </p:spPr>
        </p:pic>
      </p:grpSp>
      <p:sp>
        <p:nvSpPr>
          <p:cNvPr id="28" name="object 28"/>
          <p:cNvSpPr txBox="1">
            <a:spLocks noGrp="1"/>
          </p:cNvSpPr>
          <p:nvPr>
            <p:ph type="sldNum" sz="quarter" idx="7"/>
          </p:nvPr>
        </p:nvSpPr>
        <p:spPr>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spc="-50" dirty="0"/>
              <a:t>5</a:t>
            </a:fld>
            <a:endParaRPr spc="-50" dirty="0"/>
          </a:p>
        </p:txBody>
      </p:sp>
      <p:pic>
        <p:nvPicPr>
          <p:cNvPr id="30" name="Picture 29">
            <a:extLst>
              <a:ext uri="{FF2B5EF4-FFF2-40B4-BE49-F238E27FC236}">
                <a16:creationId xmlns:a16="http://schemas.microsoft.com/office/drawing/2014/main" id="{476F1490-132E-42A6-BEB4-211F0FFB66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656" y="1777849"/>
            <a:ext cx="6052014" cy="9363544"/>
          </a:xfrm>
          <a:prstGeom prst="rect">
            <a:avLst/>
          </a:prstGeom>
        </p:spPr>
      </p:pic>
      <p:pic>
        <p:nvPicPr>
          <p:cNvPr id="32" name="Picture 31">
            <a:extLst>
              <a:ext uri="{FF2B5EF4-FFF2-40B4-BE49-F238E27FC236}">
                <a16:creationId xmlns:a16="http://schemas.microsoft.com/office/drawing/2014/main" id="{39B3544D-B8F0-480C-9265-EC7DE915CD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2813" y="1821169"/>
            <a:ext cx="7497221" cy="9276904"/>
          </a:xfrm>
          <a:prstGeom prst="rect">
            <a:avLst/>
          </a:prstGeom>
        </p:spPr>
      </p:pic>
      <p:pic>
        <p:nvPicPr>
          <p:cNvPr id="34" name="Picture 33">
            <a:extLst>
              <a:ext uri="{FF2B5EF4-FFF2-40B4-BE49-F238E27FC236}">
                <a16:creationId xmlns:a16="http://schemas.microsoft.com/office/drawing/2014/main" id="{2DEE91DE-6776-46FE-8813-CC2A468AFD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546212" y="1783641"/>
            <a:ext cx="8116433" cy="9357752"/>
          </a:xfrm>
          <a:prstGeom prst="rect">
            <a:avLst/>
          </a:prstGeom>
        </p:spPr>
      </p:pic>
      <p:sp>
        <p:nvSpPr>
          <p:cNvPr id="36" name="TextBox 35">
            <a:extLst>
              <a:ext uri="{FF2B5EF4-FFF2-40B4-BE49-F238E27FC236}">
                <a16:creationId xmlns:a16="http://schemas.microsoft.com/office/drawing/2014/main" id="{F1E34C8C-E74E-4CA8-A733-75C3A66573E4}"/>
              </a:ext>
            </a:extLst>
          </p:cNvPr>
          <p:cNvSpPr txBox="1"/>
          <p:nvPr/>
        </p:nvSpPr>
        <p:spPr>
          <a:xfrm>
            <a:off x="1212850" y="93337"/>
            <a:ext cx="15761342" cy="1200329"/>
          </a:xfrm>
          <a:prstGeom prst="rect">
            <a:avLst/>
          </a:prstGeom>
          <a:noFill/>
        </p:spPr>
        <p:txBody>
          <a:bodyPr wrap="square">
            <a:spAutoFit/>
          </a:bodyPr>
          <a:lstStyle/>
          <a:p>
            <a:r>
              <a:rPr lang="en-IN" sz="3600" b="1" dirty="0"/>
              <a:t>A Comparative study of Views, Likes And Comments with Respect To Engagement and Its Rate</a:t>
            </a:r>
            <a:endParaRPr lang="en-IN" sz="3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010410" y="784123"/>
            <a:ext cx="16083280" cy="10177145"/>
            <a:chOff x="2010409" y="1129850"/>
            <a:chExt cx="16083280" cy="10177145"/>
          </a:xfrm>
        </p:grpSpPr>
        <p:sp>
          <p:nvSpPr>
            <p:cNvPr id="3" name="object 3"/>
            <p:cNvSpPr/>
            <p:nvPr/>
          </p:nvSpPr>
          <p:spPr>
            <a:xfrm>
              <a:off x="2010409" y="1129850"/>
              <a:ext cx="16083280" cy="10177145"/>
            </a:xfrm>
            <a:custGeom>
              <a:avLst/>
              <a:gdLst/>
              <a:ahLst/>
              <a:cxnLst/>
              <a:rect l="l" t="t" r="r" b="b"/>
              <a:pathLst>
                <a:path w="16083280" h="10177145">
                  <a:moveTo>
                    <a:pt x="16083279" y="10176695"/>
                  </a:moveTo>
                  <a:lnTo>
                    <a:pt x="0" y="10176695"/>
                  </a:lnTo>
                  <a:lnTo>
                    <a:pt x="0" y="0"/>
                  </a:lnTo>
                  <a:lnTo>
                    <a:pt x="16083279" y="0"/>
                  </a:lnTo>
                  <a:lnTo>
                    <a:pt x="16083279" y="10176695"/>
                  </a:lnTo>
                  <a:close/>
                </a:path>
              </a:pathLst>
            </a:custGeom>
            <a:solidFill>
              <a:srgbClr val="E7CCCC"/>
            </a:solidFill>
          </p:spPr>
          <p:txBody>
            <a:bodyPr wrap="square" lIns="0" tIns="0" rIns="0" bIns="0" rtlCol="0"/>
            <a:lstStyle/>
            <a:p>
              <a:endParaRPr/>
            </a:p>
          </p:txBody>
        </p:sp>
        <p:pic>
          <p:nvPicPr>
            <p:cNvPr id="4" name="object 4"/>
            <p:cNvPicPr/>
            <p:nvPr/>
          </p:nvPicPr>
          <p:blipFill>
            <a:blip r:embed="rId2" cstate="print"/>
            <a:stretch>
              <a:fillRect/>
            </a:stretch>
          </p:blipFill>
          <p:spPr>
            <a:xfrm>
              <a:off x="12295667" y="1129850"/>
              <a:ext cx="5798022" cy="4523422"/>
            </a:xfrm>
            <a:prstGeom prst="rect">
              <a:avLst/>
            </a:prstGeom>
          </p:spPr>
        </p:pic>
        <p:sp>
          <p:nvSpPr>
            <p:cNvPr id="5" name="object 5"/>
            <p:cNvSpPr/>
            <p:nvPr/>
          </p:nvSpPr>
          <p:spPr>
            <a:xfrm>
              <a:off x="2010409" y="1129850"/>
              <a:ext cx="10398125" cy="4523740"/>
            </a:xfrm>
            <a:custGeom>
              <a:avLst/>
              <a:gdLst/>
              <a:ahLst/>
              <a:cxnLst/>
              <a:rect l="l" t="t" r="r" b="b"/>
              <a:pathLst>
                <a:path w="10398125" h="4523740">
                  <a:moveTo>
                    <a:pt x="10397840" y="4523422"/>
                  </a:moveTo>
                  <a:lnTo>
                    <a:pt x="0" y="4523422"/>
                  </a:lnTo>
                  <a:lnTo>
                    <a:pt x="0" y="0"/>
                  </a:lnTo>
                  <a:lnTo>
                    <a:pt x="10397840" y="0"/>
                  </a:lnTo>
                  <a:lnTo>
                    <a:pt x="10397840" y="4523422"/>
                  </a:lnTo>
                  <a:close/>
                </a:path>
              </a:pathLst>
            </a:custGeom>
            <a:solidFill>
              <a:srgbClr val="772F3A"/>
            </a:solidFill>
          </p:spPr>
          <p:txBody>
            <a:bodyPr wrap="square" lIns="0" tIns="0" rIns="0" bIns="0" rtlCol="0"/>
            <a:lstStyle/>
            <a:p>
              <a:endParaRPr/>
            </a:p>
          </p:txBody>
        </p:sp>
      </p:grpSp>
      <p:sp>
        <p:nvSpPr>
          <p:cNvPr id="6" name="object 6"/>
          <p:cNvSpPr txBox="1">
            <a:spLocks noGrp="1"/>
          </p:cNvSpPr>
          <p:nvPr>
            <p:ph type="title"/>
          </p:nvPr>
        </p:nvSpPr>
        <p:spPr>
          <a:xfrm>
            <a:off x="2752806" y="1748459"/>
            <a:ext cx="15224043" cy="9215984"/>
          </a:xfrm>
          <a:prstGeom prst="rect">
            <a:avLst/>
          </a:prstGeom>
        </p:spPr>
        <p:txBody>
          <a:bodyPr vert="horz" wrap="square" lIns="0" tIns="13335" rIns="0" bIns="0" rtlCol="0">
            <a:spAutoFit/>
          </a:bodyPr>
          <a:lstStyle/>
          <a:p>
            <a:pPr marL="342900" indent="-342900">
              <a:buFont typeface="Arial" panose="020B0604020202020204" pitchFamily="34" charset="0"/>
              <a:buChar char="•"/>
            </a:pPr>
            <a:r>
              <a:rPr lang="en-US" sz="2300" b="1" i="0" dirty="0">
                <a:solidFill>
                  <a:schemeClr val="bg1"/>
                </a:solidFill>
                <a:effectLst/>
                <a:latin typeface="var(--jp-content-font-family)"/>
              </a:rPr>
              <a:t>Analysis</a:t>
            </a:r>
            <a:br>
              <a:rPr lang="en-US" sz="2300" b="1" i="0" dirty="0">
                <a:solidFill>
                  <a:schemeClr val="bg1"/>
                </a:solidFill>
                <a:effectLst/>
                <a:latin typeface="var(--jp-content-font-family)"/>
              </a:rPr>
            </a:br>
            <a:r>
              <a:rPr lang="en-US" sz="2300" b="1" i="0" dirty="0">
                <a:solidFill>
                  <a:schemeClr val="bg1"/>
                </a:solidFill>
                <a:effectLst/>
                <a:latin typeface="var(--jp-content-font-family)"/>
              </a:rPr>
              <a:t>Based on above analysis, it is observed that:</a:t>
            </a:r>
            <a:br>
              <a:rPr lang="en-US" sz="2300" b="1" i="0" dirty="0">
                <a:solidFill>
                  <a:schemeClr val="bg1"/>
                </a:solidFill>
                <a:effectLst/>
                <a:latin typeface="var(--jp-content-font-family)"/>
              </a:rPr>
            </a:br>
            <a:r>
              <a:rPr lang="en-US" sz="2300" b="0" i="0" dirty="0">
                <a:solidFill>
                  <a:schemeClr val="bg1"/>
                </a:solidFill>
                <a:effectLst/>
                <a:latin typeface="var(--jp-content-font-family)"/>
              </a:rPr>
              <a:t>Views, Likes, and Comments are directly proportional to or highly correlated with Total Engagements and Engagement Rate.</a:t>
            </a:r>
            <a:br>
              <a:rPr lang="en-US" sz="2300" b="0" i="0" dirty="0">
                <a:solidFill>
                  <a:schemeClr val="bg1"/>
                </a:solidFill>
                <a:effectLst/>
                <a:latin typeface="var(--jp-content-font-family)"/>
              </a:rPr>
            </a:br>
            <a:r>
              <a:rPr lang="en-US" sz="2300" b="0" i="0" dirty="0">
                <a:solidFill>
                  <a:schemeClr val="bg1"/>
                </a:solidFill>
                <a:effectLst/>
                <a:latin typeface="var(--jp-content-font-family)"/>
              </a:rPr>
              <a:t>Increasing the number of Views, Likes, and Comments on a post will likely lead to higher Total Engagements and a better Engagement Rate.</a:t>
            </a:r>
            <a:br>
              <a:rPr lang="en-US" sz="2300" b="0" i="0" dirty="0">
                <a:solidFill>
                  <a:schemeClr val="bg1"/>
                </a:solidFill>
                <a:effectLst/>
                <a:latin typeface="var(--jp-content-font-family)"/>
              </a:rPr>
            </a:br>
            <a:br>
              <a:rPr lang="en-US" sz="2300" b="0" i="0" dirty="0">
                <a:solidFill>
                  <a:schemeClr val="bg1"/>
                </a:solidFill>
                <a:effectLst/>
                <a:latin typeface="var(--jp-content-font-family)"/>
              </a:rPr>
            </a:br>
            <a:r>
              <a:rPr lang="en-US" sz="2300" b="1" i="0" dirty="0">
                <a:solidFill>
                  <a:schemeClr val="bg1"/>
                </a:solidFill>
                <a:effectLst/>
                <a:latin typeface="var(--jp-content-font-family)"/>
              </a:rPr>
              <a:t>Recommendations</a:t>
            </a:r>
            <a:br>
              <a:rPr lang="en-US" sz="2300" b="1" i="0" dirty="0">
                <a:solidFill>
                  <a:schemeClr val="bg1"/>
                </a:solidFill>
                <a:effectLst/>
                <a:latin typeface="var(--jp-content-font-family)"/>
              </a:rPr>
            </a:br>
            <a:r>
              <a:rPr lang="en-US" sz="2300" b="1" i="0" dirty="0">
                <a:solidFill>
                  <a:schemeClr val="bg1"/>
                </a:solidFill>
                <a:effectLst/>
                <a:latin typeface="var(--jp-content-font-family)"/>
              </a:rPr>
              <a:t>To increase the Views, Likes, and Comments of a post, consider the following strategies:</a:t>
            </a:r>
            <a:br>
              <a:rPr lang="en-US" sz="2300" b="1" i="0" dirty="0">
                <a:solidFill>
                  <a:schemeClr val="bg1"/>
                </a:solidFill>
                <a:effectLst/>
                <a:latin typeface="var(--jp-content-font-family)"/>
              </a:rPr>
            </a:br>
            <a:r>
              <a:rPr lang="en-US" sz="2300" b="0" i="0" dirty="0">
                <a:solidFill>
                  <a:schemeClr val="bg1"/>
                </a:solidFill>
                <a:effectLst/>
                <a:latin typeface="var(--jp-content-font-family)"/>
              </a:rPr>
              <a:t>Create High-Quality Content Visual Appeal: Use high-quality images and videos. Ensure your content is visually appealing and professionally presented. Relevance: Post content that is relevant to your audience’s interests and needs. Value: Provide value through informative, entertaining, or inspirational content.</a:t>
            </a:r>
            <a:br>
              <a:rPr lang="en-US" sz="2300" b="0" i="0" dirty="0">
                <a:solidFill>
                  <a:schemeClr val="bg1"/>
                </a:solidFill>
                <a:effectLst/>
                <a:latin typeface="var(--jp-content-font-family)"/>
              </a:rPr>
            </a:br>
            <a:r>
              <a:rPr lang="en-US" sz="2300" b="0" i="0" dirty="0">
                <a:solidFill>
                  <a:schemeClr val="bg1"/>
                </a:solidFill>
                <a:effectLst/>
                <a:latin typeface="var(--jp-content-font-family)"/>
              </a:rPr>
              <a:t>Optimize Posting Times Audience Insights: Use insights and analytics to determine when your audience is most active. Peak Times: Post during peak times when your audience is most likely to engage.</a:t>
            </a:r>
            <a:br>
              <a:rPr lang="en-US" sz="2300" b="0" i="0" dirty="0">
                <a:solidFill>
                  <a:schemeClr val="bg1"/>
                </a:solidFill>
                <a:effectLst/>
                <a:latin typeface="var(--jp-content-font-family)"/>
              </a:rPr>
            </a:br>
            <a:br>
              <a:rPr lang="en-US" sz="2300" b="0" i="0" dirty="0">
                <a:solidFill>
                  <a:schemeClr val="bg1"/>
                </a:solidFill>
                <a:effectLst/>
                <a:latin typeface="var(--jp-content-font-family)"/>
              </a:rPr>
            </a:br>
            <a:r>
              <a:rPr lang="en-US" sz="2300" b="0" i="0" dirty="0">
                <a:effectLst/>
                <a:latin typeface="var(--jp-content-font-family)"/>
              </a:rPr>
              <a:t>Engage with Your Audience Respond to Comments: Engage with users by responding to their comments promptly. Ask Questions: Encourage interaction by asking questions or prompting users to share their opinions. Call to Action: Include clear calls to action (CTAs) encouraging likes, shares, and comments.</a:t>
            </a:r>
            <a:br>
              <a:rPr lang="en-US" sz="2300" b="0" i="0" dirty="0">
                <a:effectLst/>
                <a:latin typeface="var(--jp-content-font-family)"/>
              </a:rPr>
            </a:br>
            <a:r>
              <a:rPr lang="en-US" sz="2300" b="0" i="0" dirty="0">
                <a:effectLst/>
                <a:latin typeface="var(--jp-content-font-family)"/>
              </a:rPr>
              <a:t>Leverage Hashtags and Keywords Relevant Hashtags: Use relevant and trending hashtags to increase the reach of your posts. SEO: Optimize your captions and descriptions with keywords that your audience is searching for.</a:t>
            </a:r>
            <a:br>
              <a:rPr lang="en-US" sz="2300" b="0" i="0" dirty="0">
                <a:effectLst/>
                <a:latin typeface="var(--jp-content-font-family)"/>
              </a:rPr>
            </a:br>
            <a:r>
              <a:rPr lang="en-US" sz="2300" b="0" i="0" dirty="0">
                <a:effectLst/>
                <a:latin typeface="var(--jp-content-font-family)"/>
              </a:rPr>
              <a:t>Collaborate with Influencers Partnerships: Partner with influencers in your niche to reach a broader audience. User-Generated Content: Encourage users to create and share content related to your brand.</a:t>
            </a:r>
            <a:br>
              <a:rPr lang="en-US" sz="2300" b="0" i="0" dirty="0">
                <a:effectLst/>
                <a:latin typeface="var(--jp-content-font-family)"/>
              </a:rPr>
            </a:br>
            <a:r>
              <a:rPr lang="en-US" sz="2300" b="0" i="0" dirty="0">
                <a:effectLst/>
                <a:latin typeface="var(--jp-content-font-family)"/>
              </a:rPr>
              <a:t>Promote Posts Ads: Use paid promotions and social media ads to boost the visibility of your posts. Cross-Promotion: Promote your posts across different social media platforms.</a:t>
            </a:r>
            <a:br>
              <a:rPr lang="en-US" sz="2300" b="0" i="0" dirty="0">
                <a:effectLst/>
                <a:latin typeface="var(--jp-content-font-family)"/>
              </a:rPr>
            </a:br>
            <a:r>
              <a:rPr lang="en-US" sz="2300" b="0" i="0" dirty="0">
                <a:effectLst/>
                <a:latin typeface="var(--jp-content-font-family)"/>
              </a:rPr>
              <a:t>Analyze and Adapt Insights: Regularly analyze your posts' performance to understand what works best. Adapt Strategies: Adapt your strategies based on what is driving the most engagement.</a:t>
            </a:r>
            <a:br>
              <a:rPr lang="en-US" sz="2300" b="0" i="0" dirty="0">
                <a:solidFill>
                  <a:schemeClr val="bg1"/>
                </a:solidFill>
                <a:effectLst/>
                <a:latin typeface="var(--jp-content-font-family)"/>
              </a:rPr>
            </a:br>
            <a:endParaRPr sz="2300" dirty="0">
              <a:solidFill>
                <a:schemeClr val="bg1"/>
              </a:solidFill>
            </a:endParaRPr>
          </a:p>
        </p:txBody>
      </p:sp>
      <p:sp>
        <p:nvSpPr>
          <p:cNvPr id="10" name="object 10"/>
          <p:cNvSpPr txBox="1">
            <a:spLocks noGrp="1"/>
          </p:cNvSpPr>
          <p:nvPr>
            <p:ph type="sldNum" sz="quarter" idx="7"/>
          </p:nvPr>
        </p:nvSpPr>
        <p:spPr>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spc="-50" dirty="0"/>
              <a:t>6</a:t>
            </a:fld>
            <a:endParaRPr spc="-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59373" y="1383665"/>
            <a:ext cx="16083280" cy="10177145"/>
            <a:chOff x="2010409" y="1129850"/>
            <a:chExt cx="16083280" cy="10177145"/>
          </a:xfrm>
        </p:grpSpPr>
        <p:sp>
          <p:nvSpPr>
            <p:cNvPr id="3" name="object 3"/>
            <p:cNvSpPr/>
            <p:nvPr/>
          </p:nvSpPr>
          <p:spPr>
            <a:xfrm>
              <a:off x="2010409" y="1129850"/>
              <a:ext cx="16083280" cy="10177145"/>
            </a:xfrm>
            <a:custGeom>
              <a:avLst/>
              <a:gdLst/>
              <a:ahLst/>
              <a:cxnLst/>
              <a:rect l="l" t="t" r="r" b="b"/>
              <a:pathLst>
                <a:path w="16083280" h="10177145">
                  <a:moveTo>
                    <a:pt x="16083279" y="10176695"/>
                  </a:moveTo>
                  <a:lnTo>
                    <a:pt x="0" y="10176695"/>
                  </a:lnTo>
                  <a:lnTo>
                    <a:pt x="0" y="0"/>
                  </a:lnTo>
                  <a:lnTo>
                    <a:pt x="16083279" y="0"/>
                  </a:lnTo>
                  <a:lnTo>
                    <a:pt x="16083279" y="10176695"/>
                  </a:lnTo>
                  <a:close/>
                </a:path>
              </a:pathLst>
            </a:custGeom>
            <a:solidFill>
              <a:srgbClr val="E7CCCC"/>
            </a:solidFill>
          </p:spPr>
          <p:txBody>
            <a:bodyPr wrap="square" lIns="0" tIns="0" rIns="0" bIns="0" rtlCol="0"/>
            <a:lstStyle/>
            <a:p>
              <a:endParaRPr/>
            </a:p>
          </p:txBody>
        </p:sp>
        <p:pic>
          <p:nvPicPr>
            <p:cNvPr id="4" name="object 4"/>
            <p:cNvPicPr/>
            <p:nvPr/>
          </p:nvPicPr>
          <p:blipFill>
            <a:blip r:embed="rId2" cstate="print"/>
            <a:stretch>
              <a:fillRect/>
            </a:stretch>
          </p:blipFill>
          <p:spPr>
            <a:xfrm>
              <a:off x="12295667" y="1129850"/>
              <a:ext cx="5798022" cy="4523422"/>
            </a:xfrm>
            <a:prstGeom prst="rect">
              <a:avLst/>
            </a:prstGeom>
          </p:spPr>
        </p:pic>
        <p:sp>
          <p:nvSpPr>
            <p:cNvPr id="5" name="object 5"/>
            <p:cNvSpPr/>
            <p:nvPr/>
          </p:nvSpPr>
          <p:spPr>
            <a:xfrm>
              <a:off x="2010409" y="1129850"/>
              <a:ext cx="10398125" cy="4523740"/>
            </a:xfrm>
            <a:custGeom>
              <a:avLst/>
              <a:gdLst/>
              <a:ahLst/>
              <a:cxnLst/>
              <a:rect l="l" t="t" r="r" b="b"/>
              <a:pathLst>
                <a:path w="10398125" h="4523740">
                  <a:moveTo>
                    <a:pt x="10397840" y="4523422"/>
                  </a:moveTo>
                  <a:lnTo>
                    <a:pt x="0" y="4523422"/>
                  </a:lnTo>
                  <a:lnTo>
                    <a:pt x="0" y="0"/>
                  </a:lnTo>
                  <a:lnTo>
                    <a:pt x="10397840" y="0"/>
                  </a:lnTo>
                  <a:lnTo>
                    <a:pt x="10397840" y="4523422"/>
                  </a:lnTo>
                  <a:close/>
                </a:path>
              </a:pathLst>
            </a:custGeom>
            <a:solidFill>
              <a:srgbClr val="772F3A"/>
            </a:solidFill>
          </p:spPr>
          <p:txBody>
            <a:bodyPr wrap="square" lIns="0" tIns="0" rIns="0" bIns="0" rtlCol="0"/>
            <a:lstStyle/>
            <a:p>
              <a:endParaRPr dirty="0"/>
            </a:p>
          </p:txBody>
        </p:sp>
      </p:grpSp>
      <p:sp>
        <p:nvSpPr>
          <p:cNvPr id="6" name="object 6"/>
          <p:cNvSpPr txBox="1">
            <a:spLocks noGrp="1"/>
          </p:cNvSpPr>
          <p:nvPr>
            <p:ph type="title"/>
          </p:nvPr>
        </p:nvSpPr>
        <p:spPr>
          <a:xfrm>
            <a:off x="2423680" y="1713134"/>
            <a:ext cx="11795043" cy="1675459"/>
          </a:xfrm>
          <a:prstGeom prst="rect">
            <a:avLst/>
          </a:prstGeom>
        </p:spPr>
        <p:txBody>
          <a:bodyPr vert="horz" wrap="square" lIns="0" tIns="13335" rIns="0" bIns="0" rtlCol="0">
            <a:spAutoFit/>
          </a:bodyPr>
          <a:lstStyle/>
          <a:p>
            <a:pPr marL="12700">
              <a:spcBef>
                <a:spcPts val="105"/>
              </a:spcBef>
            </a:pPr>
            <a:r>
              <a:rPr lang="en-US" sz="3600" b="1" i="0" dirty="0">
                <a:solidFill>
                  <a:srgbClr val="FFFFFF"/>
                </a:solidFill>
                <a:effectLst/>
                <a:latin typeface="system-ui"/>
              </a:rPr>
              <a:t>Post Content Length(Text Length) VS Total Engagement and its Rate</a:t>
            </a:r>
            <a:br>
              <a:rPr lang="en-US" sz="3600" b="1" i="0" dirty="0">
                <a:solidFill>
                  <a:srgbClr val="FFFFFF"/>
                </a:solidFill>
                <a:effectLst/>
                <a:latin typeface="system-ui"/>
              </a:rPr>
            </a:br>
            <a:endParaRPr sz="3600" dirty="0"/>
          </a:p>
        </p:txBody>
      </p:sp>
      <p:sp>
        <p:nvSpPr>
          <p:cNvPr id="12" name="object 12"/>
          <p:cNvSpPr txBox="1">
            <a:spLocks noGrp="1"/>
          </p:cNvSpPr>
          <p:nvPr>
            <p:ph type="sldNum" sz="quarter" idx="7"/>
          </p:nvPr>
        </p:nvSpPr>
        <p:spPr>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spc="-50" dirty="0"/>
              <a:t>7</a:t>
            </a:fld>
            <a:endParaRPr spc="-50" dirty="0"/>
          </a:p>
        </p:txBody>
      </p:sp>
      <p:sp>
        <p:nvSpPr>
          <p:cNvPr id="7" name="object 7"/>
          <p:cNvSpPr txBox="1"/>
          <p:nvPr/>
        </p:nvSpPr>
        <p:spPr>
          <a:xfrm>
            <a:off x="2608863" y="2835275"/>
            <a:ext cx="5470443" cy="8322150"/>
          </a:xfrm>
          <a:prstGeom prst="rect">
            <a:avLst/>
          </a:prstGeom>
        </p:spPr>
        <p:txBody>
          <a:bodyPr vert="horz" wrap="square" lIns="0" tIns="12065" rIns="0" bIns="0" rtlCol="0">
            <a:spAutoFit/>
          </a:bodyPr>
          <a:lstStyle/>
          <a:p>
            <a:pPr algn="l"/>
            <a:r>
              <a:rPr lang="en-US" sz="2000" b="1" i="0" dirty="0">
                <a:solidFill>
                  <a:srgbClr val="FFFFFF"/>
                </a:solidFill>
                <a:effectLst/>
                <a:latin typeface="system-ui"/>
              </a:rPr>
              <a:t>Analysis</a:t>
            </a:r>
          </a:p>
          <a:p>
            <a:pPr algn="l">
              <a:buFont typeface="Arial" panose="020B0604020202020204" pitchFamily="34" charset="0"/>
              <a:buChar char="•"/>
            </a:pPr>
            <a:r>
              <a:rPr lang="en-US" sz="2000" b="0" i="0" dirty="0">
                <a:solidFill>
                  <a:srgbClr val="FFFFFF"/>
                </a:solidFill>
                <a:effectLst/>
                <a:latin typeface="system-ui"/>
              </a:rPr>
              <a:t>Based on the analysis, it appears that content text length (approximated by the number of comments) is weakly correlated with total engagements and engagement rate %. This suggests that simply increasing the length of content may not significantly boost engagement metrics. Therefore, focusing on writing concise and engaging content is recommended.</a:t>
            </a:r>
          </a:p>
          <a:p>
            <a:pPr algn="l"/>
            <a:endParaRPr lang="en-US" sz="2000" b="1" i="0" dirty="0">
              <a:solidFill>
                <a:schemeClr val="tx1"/>
              </a:solidFill>
              <a:effectLst/>
              <a:latin typeface="system-ui"/>
            </a:endParaRPr>
          </a:p>
          <a:p>
            <a:pPr algn="l"/>
            <a:r>
              <a:rPr lang="en-US" sz="2000" b="1" i="0" dirty="0">
                <a:solidFill>
                  <a:schemeClr val="tx1"/>
                </a:solidFill>
                <a:effectLst/>
                <a:latin typeface="system-ui"/>
              </a:rPr>
              <a:t>Recommendations</a:t>
            </a:r>
          </a:p>
          <a:p>
            <a:pPr algn="l">
              <a:buFont typeface="Arial" panose="020B0604020202020204" pitchFamily="34" charset="0"/>
              <a:buChar char="•"/>
            </a:pPr>
            <a:r>
              <a:rPr lang="en-US" sz="2000" b="1" i="0" dirty="0">
                <a:solidFill>
                  <a:schemeClr val="tx1"/>
                </a:solidFill>
                <a:effectLst/>
                <a:latin typeface="system-ui"/>
              </a:rPr>
              <a:t>Focus on Quality over Quantity: </a:t>
            </a:r>
            <a:r>
              <a:rPr lang="en-US" sz="2000" b="0" i="0" dirty="0">
                <a:solidFill>
                  <a:schemeClr val="tx1"/>
                </a:solidFill>
                <a:effectLst/>
                <a:latin typeface="system-ui"/>
              </a:rPr>
              <a:t>Instead of aiming for longer text, prioritize the quality and relevance of the content. Ensure that each piece of content adds value to the audience.</a:t>
            </a:r>
          </a:p>
          <a:p>
            <a:pPr algn="l">
              <a:buFont typeface="Arial" panose="020B0604020202020204" pitchFamily="34" charset="0"/>
              <a:buChar char="•"/>
            </a:pPr>
            <a:r>
              <a:rPr lang="en-US" sz="2000" b="1" i="0" dirty="0">
                <a:solidFill>
                  <a:schemeClr val="tx1"/>
                </a:solidFill>
                <a:effectLst/>
                <a:latin typeface="system-ui"/>
              </a:rPr>
              <a:t>Engaging Headlines: </a:t>
            </a:r>
            <a:r>
              <a:rPr lang="en-US" sz="2000" b="0" i="0" dirty="0">
                <a:solidFill>
                  <a:schemeClr val="tx1"/>
                </a:solidFill>
                <a:effectLst/>
                <a:latin typeface="system-ui"/>
              </a:rPr>
              <a:t>Use compelling headlines and introductions to capture the audience's attention quickly.</a:t>
            </a:r>
          </a:p>
          <a:p>
            <a:pPr algn="l">
              <a:buFont typeface="Arial" panose="020B0604020202020204" pitchFamily="34" charset="0"/>
              <a:buChar char="•"/>
            </a:pPr>
            <a:r>
              <a:rPr lang="en-US" sz="2000" b="1" i="0" dirty="0">
                <a:solidFill>
                  <a:schemeClr val="tx1"/>
                </a:solidFill>
                <a:effectLst/>
                <a:latin typeface="system-ui"/>
              </a:rPr>
              <a:t>Visual Elements: </a:t>
            </a:r>
            <a:r>
              <a:rPr lang="en-US" sz="2000" b="0" i="0" dirty="0">
                <a:solidFill>
                  <a:schemeClr val="tx1"/>
                </a:solidFill>
                <a:effectLst/>
                <a:latin typeface="system-ui"/>
              </a:rPr>
              <a:t>Incorporate images, videos, and infographics to make the content more engaging and visually appealing.</a:t>
            </a:r>
          </a:p>
          <a:p>
            <a:pPr algn="l">
              <a:buFont typeface="Arial" panose="020B0604020202020204" pitchFamily="34" charset="0"/>
              <a:buChar char="•"/>
            </a:pPr>
            <a:r>
              <a:rPr lang="en-US" sz="2000" b="1" i="0" dirty="0">
                <a:solidFill>
                  <a:schemeClr val="tx1"/>
                </a:solidFill>
                <a:effectLst/>
                <a:latin typeface="system-ui"/>
              </a:rPr>
              <a:t>Interactive Content: </a:t>
            </a:r>
            <a:r>
              <a:rPr lang="en-US" sz="2000" b="0" i="0" dirty="0">
                <a:solidFill>
                  <a:schemeClr val="tx1"/>
                </a:solidFill>
                <a:effectLst/>
                <a:latin typeface="system-ui"/>
              </a:rPr>
              <a:t>Encourage interaction through questions, polls, and call-to-action phrases to boost engagement rates.</a:t>
            </a:r>
          </a:p>
          <a:p>
            <a:pPr algn="l">
              <a:buFont typeface="Arial" panose="020B0604020202020204" pitchFamily="34" charset="0"/>
              <a:buChar char="•"/>
            </a:pPr>
            <a:r>
              <a:rPr lang="en-US" sz="2000" b="1" i="0" dirty="0">
                <a:solidFill>
                  <a:schemeClr val="tx1"/>
                </a:solidFill>
                <a:effectLst/>
                <a:latin typeface="system-ui"/>
              </a:rPr>
              <a:t>Regular Updates: </a:t>
            </a:r>
            <a:r>
              <a:rPr lang="en-US" sz="2000" b="0" i="0" dirty="0">
                <a:solidFill>
                  <a:schemeClr val="tx1"/>
                </a:solidFill>
                <a:effectLst/>
                <a:latin typeface="system-ui"/>
              </a:rPr>
              <a:t>Keep content fresh and updated to maintain audience interest and engagement over time</a:t>
            </a:r>
          </a:p>
        </p:txBody>
      </p:sp>
      <p:pic>
        <p:nvPicPr>
          <p:cNvPr id="14" name="Picture 13">
            <a:extLst>
              <a:ext uri="{FF2B5EF4-FFF2-40B4-BE49-F238E27FC236}">
                <a16:creationId xmlns:a16="http://schemas.microsoft.com/office/drawing/2014/main" id="{F625F53D-B3CE-4C92-AC1A-6D54AA3205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0193" y="3051628"/>
            <a:ext cx="8583223" cy="654458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890" y="-3838321"/>
            <a:ext cx="20104100" cy="10177145"/>
            <a:chOff x="0" y="0"/>
            <a:chExt cx="20104100" cy="10177145"/>
          </a:xfrm>
        </p:grpSpPr>
        <p:sp>
          <p:nvSpPr>
            <p:cNvPr id="3" name="object 3"/>
            <p:cNvSpPr/>
            <p:nvPr/>
          </p:nvSpPr>
          <p:spPr>
            <a:xfrm>
              <a:off x="2010409" y="0"/>
              <a:ext cx="16083280" cy="10177145"/>
            </a:xfrm>
            <a:custGeom>
              <a:avLst/>
              <a:gdLst/>
              <a:ahLst/>
              <a:cxnLst/>
              <a:rect l="l" t="t" r="r" b="b"/>
              <a:pathLst>
                <a:path w="16083280" h="10177145">
                  <a:moveTo>
                    <a:pt x="16083279" y="10176695"/>
                  </a:moveTo>
                  <a:lnTo>
                    <a:pt x="0" y="10176695"/>
                  </a:lnTo>
                  <a:lnTo>
                    <a:pt x="0" y="0"/>
                  </a:lnTo>
                  <a:lnTo>
                    <a:pt x="16083279" y="0"/>
                  </a:lnTo>
                  <a:lnTo>
                    <a:pt x="16083279" y="10176695"/>
                  </a:lnTo>
                  <a:close/>
                </a:path>
              </a:pathLst>
            </a:custGeom>
            <a:solidFill>
              <a:srgbClr val="E7CCCC"/>
            </a:solidFill>
          </p:spPr>
          <p:txBody>
            <a:bodyPr wrap="square" lIns="0" tIns="0" rIns="0" bIns="0" rtlCol="0"/>
            <a:lstStyle/>
            <a:p>
              <a:endParaRPr dirty="0"/>
            </a:p>
          </p:txBody>
        </p:sp>
        <p:pic>
          <p:nvPicPr>
            <p:cNvPr id="4" name="object 4"/>
            <p:cNvPicPr/>
            <p:nvPr/>
          </p:nvPicPr>
          <p:blipFill>
            <a:blip r:embed="rId2" cstate="print"/>
            <a:stretch>
              <a:fillRect/>
            </a:stretch>
          </p:blipFill>
          <p:spPr>
            <a:xfrm>
              <a:off x="10397840" y="5363773"/>
              <a:ext cx="9706258" cy="4523422"/>
            </a:xfrm>
            <a:prstGeom prst="rect">
              <a:avLst/>
            </a:prstGeom>
          </p:spPr>
        </p:pic>
        <p:sp>
          <p:nvSpPr>
            <p:cNvPr id="5" name="object 5"/>
            <p:cNvSpPr/>
            <p:nvPr/>
          </p:nvSpPr>
          <p:spPr>
            <a:xfrm>
              <a:off x="10397839" y="5363773"/>
              <a:ext cx="9706610" cy="4523740"/>
            </a:xfrm>
            <a:custGeom>
              <a:avLst/>
              <a:gdLst/>
              <a:ahLst/>
              <a:cxnLst/>
              <a:rect l="l" t="t" r="r" b="b"/>
              <a:pathLst>
                <a:path w="9706610" h="4523740">
                  <a:moveTo>
                    <a:pt x="9706259" y="4523422"/>
                  </a:moveTo>
                  <a:lnTo>
                    <a:pt x="0" y="4523422"/>
                  </a:lnTo>
                  <a:lnTo>
                    <a:pt x="0" y="0"/>
                  </a:lnTo>
                  <a:lnTo>
                    <a:pt x="9706259" y="0"/>
                  </a:lnTo>
                  <a:lnTo>
                    <a:pt x="9706259" y="4523422"/>
                  </a:lnTo>
                  <a:close/>
                </a:path>
              </a:pathLst>
            </a:custGeom>
            <a:solidFill>
              <a:srgbClr val="FF5300">
                <a:alpha val="10198"/>
              </a:srgbClr>
            </a:solidFill>
          </p:spPr>
          <p:txBody>
            <a:bodyPr wrap="square" lIns="0" tIns="0" rIns="0" bIns="0" rtlCol="0"/>
            <a:lstStyle/>
            <a:p>
              <a:endParaRPr/>
            </a:p>
          </p:txBody>
        </p:sp>
        <p:sp>
          <p:nvSpPr>
            <p:cNvPr id="6" name="object 6"/>
            <p:cNvSpPr/>
            <p:nvPr/>
          </p:nvSpPr>
          <p:spPr>
            <a:xfrm>
              <a:off x="0" y="5363773"/>
              <a:ext cx="10398125" cy="4523740"/>
            </a:xfrm>
            <a:custGeom>
              <a:avLst/>
              <a:gdLst/>
              <a:ahLst/>
              <a:cxnLst/>
              <a:rect l="l" t="t" r="r" b="b"/>
              <a:pathLst>
                <a:path w="10398125" h="4523740">
                  <a:moveTo>
                    <a:pt x="10397840" y="4523422"/>
                  </a:moveTo>
                  <a:lnTo>
                    <a:pt x="0" y="4523422"/>
                  </a:lnTo>
                  <a:lnTo>
                    <a:pt x="0" y="0"/>
                  </a:lnTo>
                  <a:lnTo>
                    <a:pt x="10397840" y="0"/>
                  </a:lnTo>
                  <a:lnTo>
                    <a:pt x="10397840" y="4523422"/>
                  </a:lnTo>
                  <a:close/>
                </a:path>
              </a:pathLst>
            </a:custGeom>
            <a:solidFill>
              <a:srgbClr val="772F3A"/>
            </a:solidFill>
          </p:spPr>
          <p:txBody>
            <a:bodyPr wrap="square" lIns="0" tIns="0" rIns="0" bIns="0" rtlCol="0"/>
            <a:lstStyle/>
            <a:p>
              <a:endParaRPr/>
            </a:p>
          </p:txBody>
        </p:sp>
      </p:grpSp>
      <p:sp>
        <p:nvSpPr>
          <p:cNvPr id="9" name="object 9"/>
          <p:cNvSpPr txBox="1">
            <a:spLocks noGrp="1"/>
          </p:cNvSpPr>
          <p:nvPr>
            <p:ph type="sldNum" sz="quarter" idx="7"/>
          </p:nvPr>
        </p:nvSpPr>
        <p:spPr>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spc="-50" dirty="0"/>
              <a:t>8</a:t>
            </a:fld>
            <a:endParaRPr spc="-50" dirty="0"/>
          </a:p>
        </p:txBody>
      </p:sp>
      <p:sp>
        <p:nvSpPr>
          <p:cNvPr id="11" name="TextBox 10">
            <a:extLst>
              <a:ext uri="{FF2B5EF4-FFF2-40B4-BE49-F238E27FC236}">
                <a16:creationId xmlns:a16="http://schemas.microsoft.com/office/drawing/2014/main" id="{4CEE77C2-506C-4B05-A669-E5FFD2EC7672}"/>
              </a:ext>
            </a:extLst>
          </p:cNvPr>
          <p:cNvSpPr txBox="1"/>
          <p:nvPr/>
        </p:nvSpPr>
        <p:spPr>
          <a:xfrm>
            <a:off x="4861735" y="15875"/>
            <a:ext cx="10407014" cy="646331"/>
          </a:xfrm>
          <a:prstGeom prst="rect">
            <a:avLst/>
          </a:prstGeom>
          <a:noFill/>
        </p:spPr>
        <p:txBody>
          <a:bodyPr wrap="square">
            <a:spAutoFit/>
          </a:bodyPr>
          <a:lstStyle/>
          <a:p>
            <a:pPr algn="l"/>
            <a:r>
              <a:rPr lang="en-US" sz="3600" b="1" i="0" dirty="0">
                <a:solidFill>
                  <a:schemeClr val="tx1"/>
                </a:solidFill>
                <a:effectLst/>
                <a:latin typeface="system-ui"/>
              </a:rPr>
              <a:t>Dominant Colour VS Total Engagement and its Rate</a:t>
            </a:r>
          </a:p>
        </p:txBody>
      </p:sp>
      <p:sp>
        <p:nvSpPr>
          <p:cNvPr id="13" name="TextBox 12">
            <a:extLst>
              <a:ext uri="{FF2B5EF4-FFF2-40B4-BE49-F238E27FC236}">
                <a16:creationId xmlns:a16="http://schemas.microsoft.com/office/drawing/2014/main" id="{5C8BDDC1-CC11-47DC-ABFA-025E5CACFD5B}"/>
              </a:ext>
            </a:extLst>
          </p:cNvPr>
          <p:cNvSpPr txBox="1"/>
          <p:nvPr/>
        </p:nvSpPr>
        <p:spPr>
          <a:xfrm>
            <a:off x="374650" y="1388785"/>
            <a:ext cx="10309860" cy="9648795"/>
          </a:xfrm>
          <a:prstGeom prst="rect">
            <a:avLst/>
          </a:prstGeom>
          <a:noFill/>
        </p:spPr>
        <p:txBody>
          <a:bodyPr wrap="square">
            <a:spAutoFit/>
          </a:bodyPr>
          <a:lstStyle/>
          <a:p>
            <a:pPr algn="l"/>
            <a:r>
              <a:rPr lang="en-US" sz="2800" b="1" i="0" dirty="0">
                <a:solidFill>
                  <a:srgbClr val="FFFFFF"/>
                </a:solidFill>
                <a:effectLst/>
                <a:latin typeface="system-ui"/>
              </a:rPr>
              <a:t>Analysis</a:t>
            </a:r>
          </a:p>
          <a:p>
            <a:pPr algn="l">
              <a:buFont typeface="Arial" panose="020B0604020202020204" pitchFamily="34" charset="0"/>
              <a:buChar char="•"/>
            </a:pPr>
            <a:r>
              <a:rPr lang="en-US" sz="2300" b="0" i="0" dirty="0">
                <a:solidFill>
                  <a:srgbClr val="FFFFFF"/>
                </a:solidFill>
                <a:effectLst/>
                <a:latin typeface="system-ui"/>
              </a:rPr>
              <a:t>Our analysis indicates that the dominant color of a post is highly correlated with both total engagements and the engagement rate. Posts with bright and eye-catching colors tend to attract more attention, leading to higher interaction rates.</a:t>
            </a:r>
          </a:p>
          <a:p>
            <a:pPr algn="l"/>
            <a:r>
              <a:rPr lang="en-US" sz="2300" b="1" i="0" dirty="0">
                <a:solidFill>
                  <a:srgbClr val="FFFFFF"/>
                </a:solidFill>
                <a:effectLst/>
                <a:latin typeface="system-ui"/>
              </a:rPr>
              <a:t>Recommendations:</a:t>
            </a:r>
          </a:p>
          <a:p>
            <a:pPr algn="l">
              <a:buFont typeface="Arial" panose="020B0604020202020204" pitchFamily="34" charset="0"/>
              <a:buChar char="•"/>
            </a:pPr>
            <a:r>
              <a:rPr lang="en-US" sz="2300" b="1" i="0" dirty="0">
                <a:solidFill>
                  <a:srgbClr val="FFFFFF"/>
                </a:solidFill>
                <a:effectLst/>
                <a:latin typeface="system-ui"/>
              </a:rPr>
              <a:t>Use Bright and Eye-Catching Colors:</a:t>
            </a:r>
          </a:p>
          <a:p>
            <a:pPr algn="l">
              <a:buFont typeface="Arial" panose="020B0604020202020204" pitchFamily="34" charset="0"/>
              <a:buChar char="•"/>
            </a:pPr>
            <a:r>
              <a:rPr lang="en-US" sz="2300" b="1" i="0" dirty="0">
                <a:solidFill>
                  <a:srgbClr val="FFFFFF"/>
                </a:solidFill>
                <a:effectLst/>
                <a:latin typeface="system-ui"/>
              </a:rPr>
              <a:t>Primary Colors: </a:t>
            </a:r>
            <a:r>
              <a:rPr lang="en-US" sz="2300" b="0" i="0" dirty="0">
                <a:solidFill>
                  <a:srgbClr val="FFFFFF"/>
                </a:solidFill>
                <a:effectLst/>
                <a:latin typeface="system-ui"/>
              </a:rPr>
              <a:t>Utilize vibrant primary colors such as red, blue, and yellow. These colors are known to capture attention quickly.</a:t>
            </a:r>
          </a:p>
          <a:p>
            <a:pPr algn="l">
              <a:buFont typeface="Arial" panose="020B0604020202020204" pitchFamily="34" charset="0"/>
              <a:buChar char="•"/>
            </a:pPr>
            <a:r>
              <a:rPr lang="en-US" sz="2300" b="1" i="0" dirty="0">
                <a:solidFill>
                  <a:srgbClr val="FFFFFF"/>
                </a:solidFill>
                <a:effectLst/>
                <a:latin typeface="system-ui"/>
              </a:rPr>
              <a:t>High Contrast: </a:t>
            </a:r>
            <a:r>
              <a:rPr lang="en-US" sz="2300" b="0" i="0" dirty="0">
                <a:solidFill>
                  <a:srgbClr val="FFFFFF"/>
                </a:solidFill>
                <a:effectLst/>
                <a:latin typeface="system-ui"/>
              </a:rPr>
              <a:t>Ensure high contrast between the background and the main elements of the post. This makes the content stand out.</a:t>
            </a:r>
          </a:p>
          <a:p>
            <a:pPr algn="l">
              <a:buFont typeface="Arial" panose="020B0604020202020204" pitchFamily="34" charset="0"/>
              <a:buChar char="•"/>
            </a:pPr>
            <a:r>
              <a:rPr lang="en-US" sz="2300" b="1" i="0" dirty="0">
                <a:solidFill>
                  <a:srgbClr val="FFFFFF"/>
                </a:solidFill>
                <a:effectLst/>
                <a:latin typeface="system-ui"/>
              </a:rPr>
              <a:t>Warm Colors: </a:t>
            </a:r>
            <a:r>
              <a:rPr lang="en-US" sz="2300" b="0" i="0" dirty="0">
                <a:solidFill>
                  <a:srgbClr val="FFFFFF"/>
                </a:solidFill>
                <a:effectLst/>
                <a:latin typeface="system-ui"/>
              </a:rPr>
              <a:t>Warm colors like orange, red, and yellow are inviting and can elicit a sense of urgency, encouraging users to engage.</a:t>
            </a:r>
          </a:p>
          <a:p>
            <a:pPr algn="l">
              <a:buFont typeface="Arial" panose="020B0604020202020204" pitchFamily="34" charset="0"/>
              <a:buChar char="•"/>
            </a:pPr>
            <a:r>
              <a:rPr lang="en-US" sz="2300" b="1" i="0" dirty="0">
                <a:solidFill>
                  <a:srgbClr val="FFFFFF"/>
                </a:solidFill>
                <a:effectLst/>
                <a:latin typeface="system-ui"/>
              </a:rPr>
              <a:t>Consistent Color Theme:</a:t>
            </a:r>
          </a:p>
          <a:p>
            <a:pPr algn="l">
              <a:buFont typeface="Arial" panose="020B0604020202020204" pitchFamily="34" charset="0"/>
              <a:buChar char="•"/>
            </a:pPr>
            <a:r>
              <a:rPr lang="en-US" sz="2300" b="1" i="0" dirty="0">
                <a:solidFill>
                  <a:schemeClr val="tx1"/>
                </a:solidFill>
                <a:effectLst/>
                <a:latin typeface="system-ui"/>
              </a:rPr>
              <a:t>Brand Consistency: </a:t>
            </a:r>
            <a:r>
              <a:rPr lang="en-US" sz="2300" b="0" i="0" dirty="0">
                <a:solidFill>
                  <a:schemeClr val="tx1"/>
                </a:solidFill>
                <a:effectLst/>
                <a:latin typeface="system-ui"/>
              </a:rPr>
              <a:t>Maintain a consistent color scheme that aligns with your brand identity. This helps in creating a cohesive visual experience for the audience.</a:t>
            </a:r>
          </a:p>
          <a:p>
            <a:pPr algn="l">
              <a:buFont typeface="Arial" panose="020B0604020202020204" pitchFamily="34" charset="0"/>
              <a:buChar char="•"/>
            </a:pPr>
            <a:r>
              <a:rPr lang="en-US" sz="2300" b="1" i="0" dirty="0">
                <a:solidFill>
                  <a:schemeClr val="tx1"/>
                </a:solidFill>
                <a:effectLst/>
                <a:latin typeface="system-ui"/>
              </a:rPr>
              <a:t>Color Psychology: </a:t>
            </a:r>
            <a:r>
              <a:rPr lang="en-US" sz="2300" b="0" i="0" dirty="0">
                <a:solidFill>
                  <a:schemeClr val="tx1"/>
                </a:solidFill>
                <a:effectLst/>
                <a:latin typeface="system-ui"/>
              </a:rPr>
              <a:t>Understand the psychological impact of colors. For instance, blue often represents trust and calmness, while red can evoke excitement and urgency.</a:t>
            </a:r>
          </a:p>
          <a:p>
            <a:pPr algn="l">
              <a:buFont typeface="Arial" panose="020B0604020202020204" pitchFamily="34" charset="0"/>
              <a:buChar char="•"/>
            </a:pPr>
            <a:r>
              <a:rPr lang="en-US" sz="2300" b="1" i="0" dirty="0">
                <a:solidFill>
                  <a:schemeClr val="tx1"/>
                </a:solidFill>
                <a:effectLst/>
                <a:latin typeface="system-ui"/>
              </a:rPr>
              <a:t>Design Elements:</a:t>
            </a:r>
          </a:p>
          <a:p>
            <a:pPr algn="l">
              <a:buFont typeface="Arial" panose="020B0604020202020204" pitchFamily="34" charset="0"/>
              <a:buChar char="•"/>
            </a:pPr>
            <a:r>
              <a:rPr lang="en-US" sz="2300" b="1" i="0" dirty="0">
                <a:solidFill>
                  <a:schemeClr val="tx1"/>
                </a:solidFill>
                <a:effectLst/>
                <a:latin typeface="system-ui"/>
              </a:rPr>
              <a:t>Text and Icons: </a:t>
            </a:r>
            <a:r>
              <a:rPr lang="en-US" sz="2300" b="0" i="0" dirty="0">
                <a:solidFill>
                  <a:schemeClr val="tx1"/>
                </a:solidFill>
                <a:effectLst/>
                <a:latin typeface="system-ui"/>
              </a:rPr>
              <a:t>Ensure that text and icons are easily readable against the background color. Avoid using similar hues that can make the content hard to decipher.</a:t>
            </a:r>
          </a:p>
          <a:p>
            <a:pPr algn="l">
              <a:buFont typeface="Arial" panose="020B0604020202020204" pitchFamily="34" charset="0"/>
              <a:buChar char="•"/>
            </a:pPr>
            <a:r>
              <a:rPr lang="en-US" sz="2300" b="1" i="0" dirty="0">
                <a:solidFill>
                  <a:schemeClr val="tx1"/>
                </a:solidFill>
                <a:effectLst/>
                <a:latin typeface="system-ui"/>
              </a:rPr>
              <a:t>Highlight Key Areas: </a:t>
            </a:r>
            <a:r>
              <a:rPr lang="en-US" sz="2300" b="0" i="0" dirty="0">
                <a:solidFill>
                  <a:schemeClr val="tx1"/>
                </a:solidFill>
                <a:effectLst/>
                <a:latin typeface="system-ui"/>
              </a:rPr>
              <a:t>Use contrasting colors to highlight call-to-action buttons or key information to draw immediate attention. Use of Visuals:</a:t>
            </a:r>
          </a:p>
          <a:p>
            <a:pPr algn="l">
              <a:buFont typeface="Arial" panose="020B0604020202020204" pitchFamily="34" charset="0"/>
              <a:buChar char="•"/>
            </a:pPr>
            <a:r>
              <a:rPr lang="en-US" sz="2300" b="1" i="0" dirty="0">
                <a:solidFill>
                  <a:schemeClr val="tx1"/>
                </a:solidFill>
                <a:effectLst/>
                <a:latin typeface="system-ui"/>
              </a:rPr>
              <a:t>Bright Images: </a:t>
            </a:r>
            <a:r>
              <a:rPr lang="en-US" sz="2300" b="0" i="0" dirty="0">
                <a:solidFill>
                  <a:schemeClr val="tx1"/>
                </a:solidFill>
                <a:effectLst/>
                <a:latin typeface="system-ui"/>
              </a:rPr>
              <a:t>Incorporate images with bright and vibrant colors. These images can make your posts more appealing and engaging. Infographics and Illustrations: Use colorful infographics and illustrations to convey information more effectively and engagingly</a:t>
            </a:r>
            <a:r>
              <a:rPr lang="en-US" sz="2300" b="0" i="0" dirty="0">
                <a:solidFill>
                  <a:srgbClr val="FFFFFF"/>
                </a:solidFill>
                <a:effectLst/>
                <a:latin typeface="system-ui"/>
              </a:rPr>
              <a:t>.</a:t>
            </a:r>
          </a:p>
        </p:txBody>
      </p:sp>
      <p:pic>
        <p:nvPicPr>
          <p:cNvPr id="17" name="Picture 16">
            <a:extLst>
              <a:ext uri="{FF2B5EF4-FFF2-40B4-BE49-F238E27FC236}">
                <a16:creationId xmlns:a16="http://schemas.microsoft.com/office/drawing/2014/main" id="{C588D74C-6737-42FF-B8E5-CE5BCA4328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3219" y="1455437"/>
            <a:ext cx="9551671" cy="655852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65650" y="-22225"/>
            <a:ext cx="18093690" cy="10177145"/>
            <a:chOff x="2010409" y="0"/>
            <a:chExt cx="18093690" cy="10177145"/>
          </a:xfrm>
        </p:grpSpPr>
        <p:sp>
          <p:nvSpPr>
            <p:cNvPr id="3" name="object 3"/>
            <p:cNvSpPr/>
            <p:nvPr/>
          </p:nvSpPr>
          <p:spPr>
            <a:xfrm>
              <a:off x="2010409" y="0"/>
              <a:ext cx="16083280" cy="10177145"/>
            </a:xfrm>
            <a:custGeom>
              <a:avLst/>
              <a:gdLst/>
              <a:ahLst/>
              <a:cxnLst/>
              <a:rect l="l" t="t" r="r" b="b"/>
              <a:pathLst>
                <a:path w="16083280" h="10177145">
                  <a:moveTo>
                    <a:pt x="16083279" y="10176695"/>
                  </a:moveTo>
                  <a:lnTo>
                    <a:pt x="0" y="10176695"/>
                  </a:lnTo>
                  <a:lnTo>
                    <a:pt x="0" y="0"/>
                  </a:lnTo>
                  <a:lnTo>
                    <a:pt x="16083279" y="0"/>
                  </a:lnTo>
                  <a:lnTo>
                    <a:pt x="16083279" y="10176695"/>
                  </a:lnTo>
                  <a:close/>
                </a:path>
              </a:pathLst>
            </a:custGeom>
            <a:solidFill>
              <a:srgbClr val="E7CCCC"/>
            </a:solidFill>
          </p:spPr>
          <p:txBody>
            <a:bodyPr wrap="square" lIns="0" tIns="0" rIns="0" bIns="0" rtlCol="0"/>
            <a:lstStyle/>
            <a:p>
              <a:endParaRPr/>
            </a:p>
          </p:txBody>
        </p:sp>
        <p:sp>
          <p:nvSpPr>
            <p:cNvPr id="4" name="object 4"/>
            <p:cNvSpPr/>
            <p:nvPr/>
          </p:nvSpPr>
          <p:spPr>
            <a:xfrm>
              <a:off x="9706258" y="5363773"/>
              <a:ext cx="10398125" cy="4523740"/>
            </a:xfrm>
            <a:custGeom>
              <a:avLst/>
              <a:gdLst/>
              <a:ahLst/>
              <a:cxnLst/>
              <a:rect l="l" t="t" r="r" b="b"/>
              <a:pathLst>
                <a:path w="10398125" h="4523740">
                  <a:moveTo>
                    <a:pt x="10397840" y="4523422"/>
                  </a:moveTo>
                  <a:lnTo>
                    <a:pt x="0" y="4523422"/>
                  </a:lnTo>
                  <a:lnTo>
                    <a:pt x="0" y="0"/>
                  </a:lnTo>
                  <a:lnTo>
                    <a:pt x="10397840" y="0"/>
                  </a:lnTo>
                  <a:lnTo>
                    <a:pt x="10397840" y="4523422"/>
                  </a:lnTo>
                  <a:close/>
                </a:path>
              </a:pathLst>
            </a:custGeom>
            <a:solidFill>
              <a:srgbClr val="772F3A"/>
            </a:solidFill>
          </p:spPr>
          <p:txBody>
            <a:bodyPr wrap="square" lIns="0" tIns="0" rIns="0" bIns="0" rtlCol="0"/>
            <a:lstStyle/>
            <a:p>
              <a:endParaRPr/>
            </a:p>
          </p:txBody>
        </p:sp>
      </p:grpSp>
      <p:sp>
        <p:nvSpPr>
          <p:cNvPr id="13" name="object 13"/>
          <p:cNvSpPr txBox="1">
            <a:spLocks noGrp="1"/>
          </p:cNvSpPr>
          <p:nvPr>
            <p:ph type="sldNum" sz="quarter" idx="7"/>
          </p:nvPr>
        </p:nvSpPr>
        <p:spPr>
          <a:prstGeom prst="rect">
            <a:avLst/>
          </a:prstGeom>
        </p:spPr>
        <p:txBody>
          <a:bodyPr vert="horz" wrap="square" lIns="0" tIns="27940" rIns="0" bIns="0" rtlCol="0">
            <a:spAutoFit/>
          </a:bodyPr>
          <a:lstStyle/>
          <a:p>
            <a:pPr marL="38100">
              <a:lnSpc>
                <a:spcPct val="100000"/>
              </a:lnSpc>
              <a:spcBef>
                <a:spcPts val="220"/>
              </a:spcBef>
            </a:pPr>
            <a:fld id="{81D60167-4931-47E6-BA6A-407CBD079E47}" type="slidenum">
              <a:rPr spc="-50" dirty="0"/>
              <a:t>9</a:t>
            </a:fld>
            <a:endParaRPr spc="-50" dirty="0"/>
          </a:p>
        </p:txBody>
      </p:sp>
      <p:sp>
        <p:nvSpPr>
          <p:cNvPr id="17" name="TextBox 16">
            <a:extLst>
              <a:ext uri="{FF2B5EF4-FFF2-40B4-BE49-F238E27FC236}">
                <a16:creationId xmlns:a16="http://schemas.microsoft.com/office/drawing/2014/main" id="{43E0AD20-C51E-4E36-9C1C-30FF86888458}"/>
              </a:ext>
            </a:extLst>
          </p:cNvPr>
          <p:cNvSpPr txBox="1"/>
          <p:nvPr/>
        </p:nvSpPr>
        <p:spPr>
          <a:xfrm>
            <a:off x="5708650" y="0"/>
            <a:ext cx="10269854" cy="646331"/>
          </a:xfrm>
          <a:prstGeom prst="rect">
            <a:avLst/>
          </a:prstGeom>
          <a:noFill/>
        </p:spPr>
        <p:txBody>
          <a:bodyPr wrap="square">
            <a:spAutoFit/>
          </a:bodyPr>
          <a:lstStyle/>
          <a:p>
            <a:pPr algn="l"/>
            <a:r>
              <a:rPr lang="en-US" sz="3600" b="1" i="0" dirty="0">
                <a:solidFill>
                  <a:schemeClr val="tx1"/>
                </a:solidFill>
                <a:effectLst/>
                <a:latin typeface="system-ui"/>
              </a:rPr>
              <a:t>Post Topic VS Total Engagement and its Rate</a:t>
            </a:r>
          </a:p>
        </p:txBody>
      </p:sp>
      <p:sp>
        <p:nvSpPr>
          <p:cNvPr id="19" name="TextBox 18">
            <a:extLst>
              <a:ext uri="{FF2B5EF4-FFF2-40B4-BE49-F238E27FC236}">
                <a16:creationId xmlns:a16="http://schemas.microsoft.com/office/drawing/2014/main" id="{E469007A-F03B-4DED-A6E3-6C759AB72303}"/>
              </a:ext>
            </a:extLst>
          </p:cNvPr>
          <p:cNvSpPr txBox="1"/>
          <p:nvPr/>
        </p:nvSpPr>
        <p:spPr>
          <a:xfrm>
            <a:off x="908050" y="646331"/>
            <a:ext cx="9753600" cy="10587514"/>
          </a:xfrm>
          <a:prstGeom prst="rect">
            <a:avLst/>
          </a:prstGeom>
          <a:noFill/>
        </p:spPr>
        <p:txBody>
          <a:bodyPr wrap="square">
            <a:spAutoFit/>
          </a:bodyPr>
          <a:lstStyle/>
          <a:p>
            <a:pPr algn="l"/>
            <a:r>
              <a:rPr lang="en-US" sz="2200" b="1" i="0" dirty="0">
                <a:solidFill>
                  <a:schemeClr val="tx1"/>
                </a:solidFill>
                <a:effectLst/>
                <a:latin typeface="system-ui"/>
              </a:rPr>
              <a:t>Analysis</a:t>
            </a:r>
          </a:p>
          <a:p>
            <a:pPr algn="l">
              <a:buFont typeface="Arial" panose="020B0604020202020204" pitchFamily="34" charset="0"/>
              <a:buChar char="•"/>
            </a:pPr>
            <a:r>
              <a:rPr lang="en-US" sz="2200" b="0" i="0" dirty="0">
                <a:solidFill>
                  <a:schemeClr val="tx1"/>
                </a:solidFill>
                <a:effectLst/>
                <a:latin typeface="system-ui"/>
              </a:rPr>
              <a:t>Based on the analysis of the dataset, it is observed that the post topic has a direct correlation with total engagement and the engagement rate. Specifically, posts that focus on topics related to "leadership" and "brand" tend to receive higher total engagements and better engagement rates. This suggests that audiences are more interested in and interact more with content revolving around these topics.</a:t>
            </a:r>
          </a:p>
          <a:p>
            <a:pPr algn="l"/>
            <a:r>
              <a:rPr lang="en-US" sz="2200" b="1" i="0" dirty="0">
                <a:solidFill>
                  <a:schemeClr val="tx1"/>
                </a:solidFill>
                <a:effectLst/>
                <a:latin typeface="system-ui"/>
              </a:rPr>
              <a:t>Recommendation</a:t>
            </a:r>
          </a:p>
          <a:p>
            <a:pPr algn="l">
              <a:buFont typeface="Arial" panose="020B0604020202020204" pitchFamily="34" charset="0"/>
              <a:buChar char="•"/>
            </a:pPr>
            <a:r>
              <a:rPr lang="en-US" sz="2200" b="1" i="0" dirty="0">
                <a:solidFill>
                  <a:schemeClr val="tx1"/>
                </a:solidFill>
                <a:effectLst/>
                <a:latin typeface="system-ui"/>
              </a:rPr>
              <a:t>Focus on High-Engagement Topics: </a:t>
            </a:r>
            <a:r>
              <a:rPr lang="en-US" sz="2200" b="0" i="0" dirty="0">
                <a:solidFill>
                  <a:schemeClr val="tx1"/>
                </a:solidFill>
                <a:effectLst/>
                <a:latin typeface="system-ui"/>
              </a:rPr>
              <a:t>Create more content centered around "leadership" and "brand". These topics resonate well with the audience, leading to higher engagement. Examples of "leadership" content could include leadership tips, profiles of successful leaders, leadership challenges, and success stories. "Brand" content could include brand-building strategies, case studies of successful brands, brand stories, and tips for brand management.</a:t>
            </a:r>
          </a:p>
          <a:p>
            <a:pPr algn="l">
              <a:buFont typeface="Arial" panose="020B0604020202020204" pitchFamily="34" charset="0"/>
              <a:buChar char="•"/>
            </a:pPr>
            <a:r>
              <a:rPr lang="en-US" sz="2200" b="1" i="0" dirty="0">
                <a:solidFill>
                  <a:schemeClr val="tx1"/>
                </a:solidFill>
                <a:effectLst/>
                <a:latin typeface="system-ui"/>
              </a:rPr>
              <a:t>Content Strategy: </a:t>
            </a:r>
            <a:r>
              <a:rPr lang="en-US" sz="2200" b="0" i="0" dirty="0">
                <a:solidFill>
                  <a:schemeClr val="tx1"/>
                </a:solidFill>
                <a:effectLst/>
                <a:latin typeface="system-ui"/>
              </a:rPr>
              <a:t>Develop a content calendar that ensures regular posting of topics related to leadership and brand. Mix these high-engagement topics with other content to maintain variety and cater to different audience segments.</a:t>
            </a:r>
          </a:p>
          <a:p>
            <a:pPr algn="l">
              <a:buFont typeface="Arial" panose="020B0604020202020204" pitchFamily="34" charset="0"/>
              <a:buChar char="•"/>
            </a:pPr>
            <a:r>
              <a:rPr lang="en-US" sz="2200" b="1" i="0" dirty="0">
                <a:solidFill>
                  <a:schemeClr val="tx1"/>
                </a:solidFill>
                <a:effectLst/>
                <a:latin typeface="system-ui"/>
              </a:rPr>
              <a:t>Engagement Techniques: </a:t>
            </a:r>
            <a:r>
              <a:rPr lang="en-US" sz="2200" b="0" i="0" dirty="0">
                <a:solidFill>
                  <a:schemeClr val="tx1"/>
                </a:solidFill>
                <a:effectLst/>
                <a:latin typeface="system-ui"/>
              </a:rPr>
              <a:t>Use engaging formats such as videos, infographics, and interactive posts when discussing leadership and brand topics. Encourage audience participation through polls, Q&amp;A sessions, and discussion prompts related to these topics.</a:t>
            </a:r>
          </a:p>
          <a:p>
            <a:pPr algn="l">
              <a:buFont typeface="Arial" panose="020B0604020202020204" pitchFamily="34" charset="0"/>
              <a:buChar char="•"/>
            </a:pPr>
            <a:r>
              <a:rPr lang="en-US" sz="2200" b="1" i="0" dirty="0">
                <a:solidFill>
                  <a:schemeClr val="tx1"/>
                </a:solidFill>
                <a:effectLst/>
                <a:latin typeface="system-ui"/>
              </a:rPr>
              <a:t>Analyze and Adapt: </a:t>
            </a:r>
            <a:r>
              <a:rPr lang="en-US" sz="2200" b="0" i="0" dirty="0">
                <a:solidFill>
                  <a:schemeClr val="tx1"/>
                </a:solidFill>
                <a:effectLst/>
                <a:latin typeface="system-ui"/>
              </a:rPr>
              <a:t>Continuously monitor the performance of posts to see which specific aspects of leadership and brand topics get the most engagement. Use this data to refine and adapt your content strategy, focusing on subtopics that show the highest engagement rates.</a:t>
            </a:r>
          </a:p>
          <a:p>
            <a:pPr algn="l">
              <a:buFont typeface="Arial" panose="020B0604020202020204" pitchFamily="34" charset="0"/>
              <a:buChar char="•"/>
            </a:pPr>
            <a:r>
              <a:rPr lang="en-US" sz="2200" b="1" i="0" dirty="0">
                <a:solidFill>
                  <a:schemeClr val="tx1"/>
                </a:solidFill>
                <a:effectLst/>
                <a:latin typeface="system-ui"/>
              </a:rPr>
              <a:t>SEO and Keywords: </a:t>
            </a:r>
            <a:r>
              <a:rPr lang="en-US" sz="2200" b="0" i="0" dirty="0">
                <a:solidFill>
                  <a:schemeClr val="tx1"/>
                </a:solidFill>
                <a:effectLst/>
                <a:latin typeface="system-ui"/>
              </a:rPr>
              <a:t>Optimize posts with relevant keywords related to leadership and brand. This can help in improving the organic reach of the posts. Examples of keywords could include "leadership skills", "brand strategy", "successful leaders", "brand growth", etc.</a:t>
            </a:r>
          </a:p>
          <a:p>
            <a:pPr algn="l">
              <a:buFont typeface="Arial" panose="020B0604020202020204" pitchFamily="34" charset="0"/>
              <a:buChar char="•"/>
            </a:pPr>
            <a:r>
              <a:rPr lang="en-US" sz="2200" b="1" i="0" dirty="0">
                <a:solidFill>
                  <a:schemeClr val="tx1"/>
                </a:solidFill>
                <a:effectLst/>
                <a:latin typeface="system-ui"/>
              </a:rPr>
              <a:t>Collaborations and Influencers: </a:t>
            </a:r>
            <a:r>
              <a:rPr lang="en-US" sz="2200" b="0" i="0" dirty="0">
                <a:solidFill>
                  <a:schemeClr val="tx1"/>
                </a:solidFill>
                <a:effectLst/>
                <a:latin typeface="system-ui"/>
              </a:rPr>
              <a:t>Collaborate with influencers and thought leaders in the fields of leadership and brand management. This can help in leveraging their audience and increasing the reach and engagement of your posts.</a:t>
            </a:r>
          </a:p>
        </p:txBody>
      </p:sp>
      <p:pic>
        <p:nvPicPr>
          <p:cNvPr id="21" name="Picture 20">
            <a:extLst>
              <a:ext uri="{FF2B5EF4-FFF2-40B4-BE49-F238E27FC236}">
                <a16:creationId xmlns:a16="http://schemas.microsoft.com/office/drawing/2014/main" id="{4C595EB0-EF18-4286-8B9A-552B91E0B670}"/>
              </a:ext>
            </a:extLst>
          </p:cNvPr>
          <p:cNvPicPr>
            <a:picLocks noChangeAspect="1"/>
          </p:cNvPicPr>
          <p:nvPr/>
        </p:nvPicPr>
        <p:blipFill rotWithShape="1">
          <a:blip r:embed="rId2">
            <a:extLst>
              <a:ext uri="{28A0092B-C50C-407E-A947-70E740481C1C}">
                <a14:useLocalDpi xmlns:a14="http://schemas.microsoft.com/office/drawing/2010/main" val="0"/>
              </a:ext>
            </a:extLst>
          </a:blip>
          <a:srcRect l="13793" t="44315" r="32328" b="5575"/>
          <a:stretch/>
        </p:blipFill>
        <p:spPr>
          <a:xfrm>
            <a:off x="10509250" y="1952662"/>
            <a:ext cx="9202420" cy="561863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236</TotalTime>
  <Words>2705</Words>
  <Application>Microsoft Office PowerPoint</Application>
  <PresentationFormat>Custom</PresentationFormat>
  <Paragraphs>218</Paragraphs>
  <Slides>14</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14</vt:i4>
      </vt:variant>
    </vt:vector>
  </HeadingPairs>
  <TitlesOfParts>
    <vt:vector size="26" baseType="lpstr">
      <vt:lpstr>Arial</vt:lpstr>
      <vt:lpstr>Arial Narrow</vt:lpstr>
      <vt:lpstr>Calibri</vt:lpstr>
      <vt:lpstr>Cambria</vt:lpstr>
      <vt:lpstr>Courier New</vt:lpstr>
      <vt:lpstr>Georgia</vt:lpstr>
      <vt:lpstr>menlo</vt:lpstr>
      <vt:lpstr>Symbol</vt:lpstr>
      <vt:lpstr>system-ui</vt:lpstr>
      <vt:lpstr>var(--jp-cell-prompt-font-family)</vt:lpstr>
      <vt:lpstr>var(--jp-content-font-family)</vt:lpstr>
      <vt:lpstr>Office Theme</vt:lpstr>
      <vt:lpstr>PowerPoint Presentation</vt:lpstr>
      <vt:lpstr>Correlation-Heatmap </vt:lpstr>
      <vt:lpstr>PowerPoint Presentation</vt:lpstr>
      <vt:lpstr>Distribution Of Engagement Rate% and its relation to number of Faces</vt:lpstr>
      <vt:lpstr>HOW IT WORKs</vt:lpstr>
      <vt:lpstr>Analysis Based on above analysis, it is observed that: Views, Likes, and Comments are directly proportional to or highly correlated with Total Engagements and Engagement Rate. Increasing the number of Views, Likes, and Comments on a post will likely lead to higher Total Engagements and a better Engagement Rate.  Recommendations To increase the Views, Likes, and Comments of a post, consider the following strategies: Create High-Quality Content Visual Appeal: Use high-quality images and videos. Ensure your content is visually appealing and professionally presented. Relevance: Post content that is relevant to your audience’s interests and needs. Value: Provide value through informative, entertaining, or inspirational content. Optimize Posting Times Audience Insights: Use insights and analytics to determine when your audience is most active. Peak Times: Post during peak times when your audience is most likely to engage.  Engage with Your Audience Respond to Comments: Engage with users by responding to their comments promptly. Ask Questions: Encourage interaction by asking questions or prompting users to share their opinions. Call to Action: Include clear calls to action (CTAs) encouraging likes, shares, and comments. Leverage Hashtags and Keywords Relevant Hashtags: Use relevant and trending hashtags to increase the reach of your posts. SEO: Optimize your captions and descriptions with keywords that your audience is searching for. Collaborate with Influencers Partnerships: Partner with influencers in your niche to reach a broader audience. User-Generated Content: Encourage users to create and share content related to your brand. Promote Posts Ads: Use paid promotions and social media ads to boost the visibility of your posts. Cross-Promotion: Promote your posts across different social media platforms. Analyze and Adapt Insights: Regularly analyze your posts' performance to understand what works best. Adapt Strategies: Adapt your strategies based on what is driving the most engagement. </vt:lpstr>
      <vt:lpstr>Post Content Length(Text Length) VS Total Engagement and its Rate </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Purushottam Mitra</dc:creator>
  <cp:lastModifiedBy>Purushottam Mitra</cp:lastModifiedBy>
  <cp:revision>34</cp:revision>
  <dcterms:created xsi:type="dcterms:W3CDTF">2024-06-20T02:51:21Z</dcterms:created>
  <dcterms:modified xsi:type="dcterms:W3CDTF">2024-06-20T06:49:41Z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2024-06-20T00:00:00Z</vt:filetime>
  </property>
  <property fmtid="{D5CDD505-2E9C-101B-9397-08002B2CF9AE}" pid="3" name="Creator">
    <vt:lpwstr>Chromium</vt:lpwstr>
  </property>
  <property fmtid="{D5CDD505-2E9C-101B-9397-08002B2CF9AE}" pid="4" name="LastSaved">
    <vt:filetime>2024-06-20T00:00:00Z</vt:filetime>
  </property>
  <property fmtid="{D5CDD505-2E9C-101B-9397-08002B2CF9AE}" pid="5" name="Producer">
    <vt:lpwstr>Skia/PDF m114</vt:lpwstr>
  </property>
</Properties>
</file>